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2" r:id="rId6"/>
    <p:sldId id="260" r:id="rId7"/>
    <p:sldId id="261" r:id="rId8"/>
    <p:sldId id="263" r:id="rId9"/>
    <p:sldId id="264" r:id="rId10"/>
    <p:sldId id="265" r:id="rId11"/>
    <p:sldId id="266" r:id="rId12"/>
    <p:sldId id="267" r:id="rId13"/>
    <p:sldId id="268"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7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28 - Τίτλος"/>
          <p:cNvSpPr>
            <a:spLocks noGrp="1"/>
          </p:cNvSpPr>
          <p:nvPr>
            <p:ph type="ctrTitle"/>
          </p:nvPr>
        </p:nvSpPr>
        <p:spPr>
          <a:xfrm>
            <a:off x="381000" y="4853411"/>
            <a:ext cx="8458200" cy="1222375"/>
          </a:xfrm>
        </p:spPr>
        <p:txBody>
          <a:bodyPr anchor="t"/>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16" name="15 - Θέση ημερομηνίας"/>
          <p:cNvSpPr>
            <a:spLocks noGrp="1"/>
          </p:cNvSpPr>
          <p:nvPr>
            <p:ph type="dt" sz="half" idx="10"/>
          </p:nvPr>
        </p:nvSpPr>
        <p:spPr/>
        <p:txBody>
          <a:bodyPr/>
          <a:lstStyle/>
          <a:p>
            <a:fld id="{0AFB9226-91A6-4643-A071-2323925D25F1}" type="datetimeFigureOut">
              <a:rPr lang="el-GR" smtClean="0"/>
              <a:pPr/>
              <a:t>9/5/2016</a:t>
            </a:fld>
            <a:endParaRPr lang="el-GR" dirty="0"/>
          </a:p>
        </p:txBody>
      </p:sp>
      <p:sp>
        <p:nvSpPr>
          <p:cNvPr id="2" name="1 - Θέση υποσέλιδου"/>
          <p:cNvSpPr>
            <a:spLocks noGrp="1"/>
          </p:cNvSpPr>
          <p:nvPr>
            <p:ph type="ftr" sz="quarter" idx="11"/>
          </p:nvPr>
        </p:nvSpPr>
        <p:spPr/>
        <p:txBody>
          <a:bodyPr/>
          <a:lstStyle/>
          <a:p>
            <a:endParaRPr lang="el-GR" dirty="0"/>
          </a:p>
        </p:txBody>
      </p:sp>
      <p:sp>
        <p:nvSpPr>
          <p:cNvPr id="15" name="14 - Θέση αριθμού διαφάνειας"/>
          <p:cNvSpPr>
            <a:spLocks noGrp="1"/>
          </p:cNvSpPr>
          <p:nvPr>
            <p:ph type="sldNum" sz="quarter" idx="12"/>
          </p:nvPr>
        </p:nvSpPr>
        <p:spPr>
          <a:xfrm>
            <a:off x="8229600" y="6473952"/>
            <a:ext cx="758952" cy="246888"/>
          </a:xfrm>
        </p:spPr>
        <p:txBody>
          <a:bodyPr/>
          <a:lstStyle/>
          <a:p>
            <a:fld id="{73DFF830-6194-4436-93D0-306AAA535FAC}" type="slidenum">
              <a:rPr lang="el-GR" smtClean="0"/>
              <a:pPr/>
              <a:t>‹#›</a:t>
            </a:fld>
            <a:endParaRPr lang="el-GR"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AFB9226-91A6-4643-A071-2323925D25F1}" type="datetimeFigureOut">
              <a:rPr lang="el-GR" smtClean="0"/>
              <a:pPr/>
              <a:t>9/5/2016</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73DFF830-6194-4436-93D0-306AAA535FAC}" type="slidenum">
              <a:rPr lang="el-GR" smtClean="0"/>
              <a:pPr/>
              <a:t>‹#›</a:t>
            </a:fld>
            <a:endParaRPr lang="el-GR"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549276"/>
            <a:ext cx="18288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549276"/>
            <a:ext cx="62484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AFB9226-91A6-4643-A071-2323925D25F1}" type="datetimeFigureOut">
              <a:rPr lang="el-GR" smtClean="0"/>
              <a:pPr/>
              <a:t>9/5/2016</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73DFF830-6194-4436-93D0-306AAA535FAC}" type="slidenum">
              <a:rPr lang="el-GR" smtClean="0"/>
              <a:pPr/>
              <a:t>‹#›</a:t>
            </a:fld>
            <a:endParaRPr lang="el-GR"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2" name="2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27" name="26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0AFB9226-91A6-4643-A071-2323925D25F1}" type="datetimeFigureOut">
              <a:rPr lang="el-GR" smtClean="0"/>
              <a:pPr/>
              <a:t>9/5/2016</a:t>
            </a:fld>
            <a:endParaRPr lang="el-GR" dirty="0"/>
          </a:p>
        </p:txBody>
      </p:sp>
      <p:sp>
        <p:nvSpPr>
          <p:cNvPr id="19" name="18 - Θέση υποσέλιδου"/>
          <p:cNvSpPr>
            <a:spLocks noGrp="1"/>
          </p:cNvSpPr>
          <p:nvPr>
            <p:ph type="ftr" sz="quarter" idx="11"/>
          </p:nvPr>
        </p:nvSpPr>
        <p:spPr>
          <a:xfrm>
            <a:off x="3581400" y="76200"/>
            <a:ext cx="2895600" cy="288925"/>
          </a:xfrm>
        </p:spPr>
        <p:txBody>
          <a:bodyPr/>
          <a:lstStyle/>
          <a:p>
            <a:endParaRPr lang="el-GR" dirty="0"/>
          </a:p>
        </p:txBody>
      </p:sp>
      <p:sp>
        <p:nvSpPr>
          <p:cNvPr id="16" name="15 - Θέση αριθμού διαφάνειας"/>
          <p:cNvSpPr>
            <a:spLocks noGrp="1"/>
          </p:cNvSpPr>
          <p:nvPr>
            <p:ph type="sldNum" sz="quarter" idx="12"/>
          </p:nvPr>
        </p:nvSpPr>
        <p:spPr>
          <a:xfrm>
            <a:off x="8229600" y="6473952"/>
            <a:ext cx="758952" cy="246888"/>
          </a:xfrm>
        </p:spPr>
        <p:txBody>
          <a:bodyPr/>
          <a:lstStyle/>
          <a:p>
            <a:fld id="{73DFF830-6194-4436-93D0-306AAA535FAC}" type="slidenum">
              <a:rPr lang="el-GR" smtClean="0"/>
              <a:pPr/>
              <a:t>‹#›</a:t>
            </a:fld>
            <a:endParaRPr lang="el-GR"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5 - Θέση κειμένου"/>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9" name="18 - Θέση ημερομηνίας"/>
          <p:cNvSpPr>
            <a:spLocks noGrp="1"/>
          </p:cNvSpPr>
          <p:nvPr>
            <p:ph type="dt" sz="half" idx="10"/>
          </p:nvPr>
        </p:nvSpPr>
        <p:spPr/>
        <p:txBody>
          <a:bodyPr/>
          <a:lstStyle/>
          <a:p>
            <a:fld id="{0AFB9226-91A6-4643-A071-2323925D25F1}" type="datetimeFigureOut">
              <a:rPr lang="el-GR" smtClean="0"/>
              <a:pPr/>
              <a:t>9/5/2016</a:t>
            </a:fld>
            <a:endParaRPr lang="el-GR" dirty="0"/>
          </a:p>
        </p:txBody>
      </p:sp>
      <p:sp>
        <p:nvSpPr>
          <p:cNvPr id="11" name="10 - Θέση υποσέλιδου"/>
          <p:cNvSpPr>
            <a:spLocks noGrp="1"/>
          </p:cNvSpPr>
          <p:nvPr>
            <p:ph type="ftr" sz="quarter" idx="11"/>
          </p:nvPr>
        </p:nvSpPr>
        <p:spPr/>
        <p:txBody>
          <a:bodyPr/>
          <a:lstStyle/>
          <a:p>
            <a:endParaRPr lang="el-GR" dirty="0"/>
          </a:p>
        </p:txBody>
      </p:sp>
      <p:sp>
        <p:nvSpPr>
          <p:cNvPr id="16" name="15 - Θέση αριθμού διαφάνειας"/>
          <p:cNvSpPr>
            <a:spLocks noGrp="1"/>
          </p:cNvSpPr>
          <p:nvPr>
            <p:ph type="sldNum" sz="quarter" idx="12"/>
          </p:nvPr>
        </p:nvSpPr>
        <p:spPr/>
        <p:txBody>
          <a:bodyPr/>
          <a:lstStyle/>
          <a:p>
            <a:fld id="{73DFF830-6194-4436-93D0-306AAA535FAC}" type="slidenum">
              <a:rPr lang="el-GR" smtClean="0"/>
              <a:pPr/>
              <a:t>‹#›</a:t>
            </a:fld>
            <a:endParaRPr lang="el-GR" dirty="0"/>
          </a:p>
        </p:txBody>
      </p:sp>
      <p:sp>
        <p:nvSpPr>
          <p:cNvPr id="8" name="7 - Τίτλος"/>
          <p:cNvSpPr>
            <a:spLocks noGrp="1"/>
          </p:cNvSpPr>
          <p:nvPr>
            <p:ph type="title"/>
          </p:nvPr>
        </p:nvSpPr>
        <p:spPr>
          <a:xfrm>
            <a:off x="180475" y="2947085"/>
            <a:ext cx="8686800" cy="1184825"/>
          </a:xfrm>
        </p:spPr>
        <p:txBody>
          <a:bodyPr rtlCol="0" anchor="t"/>
          <a:lstStyle>
            <a:lvl1pPr algn="r">
              <a:defRPr/>
            </a:lvl1pPr>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0" name="1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4" name="13 - Θέση περιεχομένου"/>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0"/>
          </p:nvPr>
        </p:nvSpPr>
        <p:spPr/>
        <p:txBody>
          <a:bodyPr/>
          <a:lstStyle/>
          <a:p>
            <a:fld id="{0AFB9226-91A6-4643-A071-2323925D25F1}" type="datetimeFigureOut">
              <a:rPr lang="el-GR" smtClean="0"/>
              <a:pPr/>
              <a:t>9/5/2016</a:t>
            </a:fld>
            <a:endParaRPr lang="el-GR" dirty="0"/>
          </a:p>
        </p:txBody>
      </p:sp>
      <p:sp>
        <p:nvSpPr>
          <p:cNvPr id="10" name="9 - Θέση υποσέλιδου"/>
          <p:cNvSpPr>
            <a:spLocks noGrp="1"/>
          </p:cNvSpPr>
          <p:nvPr>
            <p:ph type="ftr" sz="quarter" idx="11"/>
          </p:nvPr>
        </p:nvSpPr>
        <p:spPr/>
        <p:txBody>
          <a:bodyPr/>
          <a:lstStyle/>
          <a:p>
            <a:endParaRPr lang="el-GR" dirty="0"/>
          </a:p>
        </p:txBody>
      </p:sp>
      <p:sp>
        <p:nvSpPr>
          <p:cNvPr id="31" name="30 - Θέση αριθμού διαφάνειας"/>
          <p:cNvSpPr>
            <a:spLocks noGrp="1"/>
          </p:cNvSpPr>
          <p:nvPr>
            <p:ph type="sldNum" sz="quarter" idx="12"/>
          </p:nvPr>
        </p:nvSpPr>
        <p:spPr/>
        <p:txBody>
          <a:bodyPr/>
          <a:lstStyle/>
          <a:p>
            <a:fld id="{73DFF830-6194-4436-93D0-306AAA535FAC}" type="slidenum">
              <a:rPr lang="el-GR" smtClean="0"/>
              <a:pPr/>
              <a:t>‹#›</a:t>
            </a:fld>
            <a:endParaRPr lang="el-GR"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9" name="28 - Τίτλος"/>
          <p:cNvSpPr>
            <a:spLocks noGrp="1"/>
          </p:cNvSpPr>
          <p:nvPr>
            <p:ph type="title"/>
          </p:nvPr>
        </p:nvSpPr>
        <p:spPr>
          <a:xfrm>
            <a:off x="304800" y="5410200"/>
            <a:ext cx="8610600" cy="882650"/>
          </a:xfrm>
        </p:spPr>
        <p:txBody>
          <a:bodyPr anchor="ctr"/>
          <a:lstStyle>
            <a:lvl1pPr>
              <a:defRPr/>
            </a:lvl1p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25" name="24 - Θέση κειμένου"/>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8" name="27 - Θέση περιεχομένου"/>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0"/>
          </p:nvPr>
        </p:nvSpPr>
        <p:spPr/>
        <p:txBody>
          <a:bodyPr/>
          <a:lstStyle/>
          <a:p>
            <a:fld id="{0AFB9226-91A6-4643-A071-2323925D25F1}" type="datetimeFigureOut">
              <a:rPr lang="el-GR" smtClean="0"/>
              <a:pPr/>
              <a:t>9/5/2016</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a:xfrm>
            <a:off x="8229600" y="6477000"/>
            <a:ext cx="762000" cy="246888"/>
          </a:xfrm>
        </p:spPr>
        <p:txBody>
          <a:bodyPr/>
          <a:lstStyle/>
          <a:p>
            <a:fld id="{73DFF830-6194-4436-93D0-306AAA535FAC}" type="slidenum">
              <a:rPr lang="el-GR" smtClean="0"/>
              <a:pPr/>
              <a:t>‹#›</a:t>
            </a:fld>
            <a:endParaRPr lang="el-GR" dirty="0"/>
          </a:p>
        </p:txBody>
      </p:sp>
      <p:sp>
        <p:nvSpPr>
          <p:cNvPr id="11" name="10 - Ευθεία γραμμή σύνδεσης"/>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0" name="2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2" name="11 - Θέση ημερομηνίας"/>
          <p:cNvSpPr>
            <a:spLocks noGrp="1"/>
          </p:cNvSpPr>
          <p:nvPr>
            <p:ph type="dt" sz="half" idx="10"/>
          </p:nvPr>
        </p:nvSpPr>
        <p:spPr/>
        <p:txBody>
          <a:bodyPr/>
          <a:lstStyle/>
          <a:p>
            <a:fld id="{0AFB9226-91A6-4643-A071-2323925D25F1}" type="datetimeFigureOut">
              <a:rPr lang="el-GR" smtClean="0"/>
              <a:pPr/>
              <a:t>9/5/2016</a:t>
            </a:fld>
            <a:endParaRPr lang="el-GR" dirty="0"/>
          </a:p>
        </p:txBody>
      </p:sp>
      <p:sp>
        <p:nvSpPr>
          <p:cNvPr id="21" name="20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73DFF830-6194-4436-93D0-306AAA535FAC}" type="slidenum">
              <a:rPr lang="el-GR" smtClean="0"/>
              <a:pPr/>
              <a:t>‹#›</a:t>
            </a:fld>
            <a:endParaRPr lang="el-GR"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0AFB9226-91A6-4643-A071-2323925D25F1}" type="datetimeFigureOut">
              <a:rPr lang="el-GR" smtClean="0"/>
              <a:pPr/>
              <a:t>9/5/2016</a:t>
            </a:fld>
            <a:endParaRPr lang="el-GR" dirty="0"/>
          </a:p>
        </p:txBody>
      </p:sp>
      <p:sp>
        <p:nvSpPr>
          <p:cNvPr id="24" name="23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73DFF830-6194-4436-93D0-306AAA535FAC}" type="slidenum">
              <a:rPr lang="el-GR" smtClean="0"/>
              <a:pPr/>
              <a:t>‹#›</a:t>
            </a:fld>
            <a:endParaRPr lang="el-GR"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7 - Ευθεία γραμμή σύνδεσης"/>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11 - Τίτλος"/>
          <p:cNvSpPr>
            <a:spLocks noGrp="1"/>
          </p:cNvSpPr>
          <p:nvPr>
            <p:ph type="title"/>
          </p:nvPr>
        </p:nvSpPr>
        <p:spPr>
          <a:xfrm>
            <a:off x="457200" y="5486400"/>
            <a:ext cx="8458200" cy="520700"/>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14" name="13 - Θέση περιεχομένου"/>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0AFB9226-91A6-4643-A071-2323925D25F1}" type="datetimeFigureOut">
              <a:rPr lang="el-GR" smtClean="0"/>
              <a:pPr/>
              <a:t>9/5/2016</a:t>
            </a:fld>
            <a:endParaRPr lang="el-GR" dirty="0"/>
          </a:p>
        </p:txBody>
      </p:sp>
      <p:sp>
        <p:nvSpPr>
          <p:cNvPr id="29" name="28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73DFF830-6194-4436-93D0-306AAA535FAC}" type="slidenum">
              <a:rPr lang="el-GR" smtClean="0"/>
              <a:pPr/>
              <a:t>‹#›</a:t>
            </a:fld>
            <a:endParaRPr lang="el-GR"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3" name="12 - Θέση εικόνας"/>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l-GR" dirty="0" smtClean="0"/>
              <a:t>Κάντε κλικ στο εικονίδιο για να προσθέσετε μια εικόνα</a:t>
            </a:r>
            <a:endParaRPr kumimoji="0" lang="en-US" dirty="0"/>
          </a:p>
        </p:txBody>
      </p:sp>
      <p:sp>
        <p:nvSpPr>
          <p:cNvPr id="7" name="6 - Θέση ημερομηνίας"/>
          <p:cNvSpPr>
            <a:spLocks noGrp="1"/>
          </p:cNvSpPr>
          <p:nvPr>
            <p:ph type="dt" sz="half" idx="10"/>
          </p:nvPr>
        </p:nvSpPr>
        <p:spPr/>
        <p:txBody>
          <a:bodyPr/>
          <a:lstStyle/>
          <a:p>
            <a:fld id="{0AFB9226-91A6-4643-A071-2323925D25F1}" type="datetimeFigureOut">
              <a:rPr lang="el-GR" smtClean="0"/>
              <a:pPr/>
              <a:t>9/5/2016</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31" name="30 - Θέση αριθμού διαφάνειας"/>
          <p:cNvSpPr>
            <a:spLocks noGrp="1"/>
          </p:cNvSpPr>
          <p:nvPr>
            <p:ph type="sldNum" sz="quarter" idx="12"/>
          </p:nvPr>
        </p:nvSpPr>
        <p:spPr/>
        <p:txBody>
          <a:bodyPr/>
          <a:lstStyle/>
          <a:p>
            <a:fld id="{73DFF830-6194-4436-93D0-306AAA535FAC}" type="slidenum">
              <a:rPr lang="el-GR" smtClean="0"/>
              <a:pPr/>
              <a:t>‹#›</a:t>
            </a:fld>
            <a:endParaRPr lang="el-GR" dirty="0"/>
          </a:p>
        </p:txBody>
      </p:sp>
      <p:sp>
        <p:nvSpPr>
          <p:cNvPr id="17" name="16 - Τίτλος"/>
          <p:cNvSpPr>
            <a:spLocks noGrp="1"/>
          </p:cNvSpPr>
          <p:nvPr>
            <p:ph type="title"/>
          </p:nvPr>
        </p:nvSpPr>
        <p:spPr>
          <a:xfrm>
            <a:off x="381000" y="4993760"/>
            <a:ext cx="5867400" cy="522288"/>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7 - Θέση κειμένου"/>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1" name="10 - Θέση ημερομηνίας"/>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0AFB9226-91A6-4643-A071-2323925D25F1}" type="datetimeFigureOut">
              <a:rPr lang="el-GR" smtClean="0"/>
              <a:pPr/>
              <a:t>9/5/2016</a:t>
            </a:fld>
            <a:endParaRPr lang="el-GR" dirty="0"/>
          </a:p>
        </p:txBody>
      </p:sp>
      <p:sp>
        <p:nvSpPr>
          <p:cNvPr id="28" name="27 - Θέση υποσέλιδου"/>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l-GR" dirty="0"/>
          </a:p>
        </p:txBody>
      </p:sp>
      <p:sp>
        <p:nvSpPr>
          <p:cNvPr id="5" name="4 - Θέση αριθμού διαφάνειας"/>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3DFF830-6194-4436-93D0-306AAA535FAC}" type="slidenum">
              <a:rPr lang="el-GR" smtClean="0"/>
              <a:pPr/>
              <a:t>‹#›</a:t>
            </a:fld>
            <a:endParaRPr lang="el-GR" dirty="0"/>
          </a:p>
        </p:txBody>
      </p:sp>
      <p:sp>
        <p:nvSpPr>
          <p:cNvPr id="10" name="9 - Θέση τίτλου"/>
          <p:cNvSpPr>
            <a:spLocks noGrp="1"/>
          </p:cNvSpPr>
          <p:nvPr>
            <p:ph type="title"/>
          </p:nvPr>
        </p:nvSpPr>
        <p:spPr>
          <a:xfrm>
            <a:off x="304800" y="457200"/>
            <a:ext cx="8686800" cy="8382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9" name="8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11 - Ευθεία γραμμή σύνδεσης"/>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1357290" y="1714488"/>
            <a:ext cx="6715172" cy="2400296"/>
          </a:xfrm>
        </p:spPr>
        <p:txBody>
          <a:bodyPr>
            <a:noAutofit/>
          </a:bodyPr>
          <a:lstStyle/>
          <a:p>
            <a:r>
              <a:rPr lang="el-GR" sz="7200" dirty="0" smtClean="0"/>
              <a:t>ποδοσφαιρο</a:t>
            </a:r>
            <a:endParaRPr lang="el-GR" sz="7200"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smtClean="0"/>
              <a:t>ΚΕΙΜΕΝΟ</a:t>
            </a:r>
            <a:r>
              <a:rPr lang="en-US" sz="2800" dirty="0" smtClean="0"/>
              <a:t>:”</a:t>
            </a:r>
            <a:r>
              <a:rPr lang="el-GR" sz="2800" dirty="0" smtClean="0"/>
              <a:t>ΜΙΑ ΘΡΗΣΚΕΙΑ ΧΩΡΙΣ ΑΠΙΣΤΟΥΣ</a:t>
            </a:r>
            <a:r>
              <a:rPr lang="en-US" sz="2800" dirty="0" smtClean="0"/>
              <a:t>”</a:t>
            </a:r>
            <a:endParaRPr lang="el-GR" sz="2800" dirty="0"/>
          </a:p>
        </p:txBody>
      </p:sp>
      <p:sp>
        <p:nvSpPr>
          <p:cNvPr id="3" name="2 - Θέση περιεχομένου"/>
          <p:cNvSpPr>
            <a:spLocks noGrp="1"/>
          </p:cNvSpPr>
          <p:nvPr>
            <p:ph idx="1"/>
          </p:nvPr>
        </p:nvSpPr>
        <p:spPr/>
        <p:txBody>
          <a:bodyPr>
            <a:normAutofit fontScale="62500" lnSpcReduction="20000"/>
          </a:bodyPr>
          <a:lstStyle/>
          <a:p>
            <a:pPr>
              <a:buNone/>
            </a:pPr>
            <a:r>
              <a:rPr lang="el-GR" dirty="0" smtClean="0"/>
              <a:t>     Η </a:t>
            </a:r>
            <a:r>
              <a:rPr lang="el-GR" dirty="0" smtClean="0"/>
              <a:t>μπάλα είναι </a:t>
            </a:r>
            <a:r>
              <a:rPr lang="el-GR" dirty="0" smtClean="0"/>
              <a:t>θρησκεία! Αλλά </a:t>
            </a:r>
            <a:r>
              <a:rPr lang="el-GR" dirty="0" smtClean="0"/>
              <a:t>όταν ξεχάστηκε ότι ''θεός'' της δεν είναι </a:t>
            </a:r>
            <a:r>
              <a:rPr lang="el-GR" dirty="0" smtClean="0"/>
              <a:t>ΠΑΕ ...'‘ χάσαμε </a:t>
            </a:r>
            <a:r>
              <a:rPr lang="el-GR" dirty="0" smtClean="0"/>
              <a:t>την </a:t>
            </a:r>
            <a:r>
              <a:rPr lang="el-GR" dirty="0" smtClean="0"/>
              <a:t>μπάλα '‘. Την </a:t>
            </a:r>
            <a:r>
              <a:rPr lang="el-GR" dirty="0" smtClean="0"/>
              <a:t>κλώτσησαν οι </a:t>
            </a:r>
            <a:r>
              <a:rPr lang="el-GR" dirty="0" smtClean="0"/>
              <a:t>αεριτζήδες </a:t>
            </a:r>
            <a:r>
              <a:rPr lang="el-GR" dirty="0" smtClean="0"/>
              <a:t>και οι παράγοντες που λυμαίνονται τον χώρο του </a:t>
            </a:r>
            <a:r>
              <a:rPr lang="el-GR" dirty="0" smtClean="0"/>
              <a:t>ποδοσφαίρου. Την </a:t>
            </a:r>
            <a:r>
              <a:rPr lang="el-GR" dirty="0" smtClean="0"/>
              <a:t>ξεφούσκωσαν οι μεγιστάνες και το </a:t>
            </a:r>
            <a:r>
              <a:rPr lang="el-GR" dirty="0" smtClean="0"/>
              <a:t>Ιερατείο </a:t>
            </a:r>
            <a:r>
              <a:rPr lang="el-GR" dirty="0" smtClean="0"/>
              <a:t>της </a:t>
            </a:r>
            <a:r>
              <a:rPr lang="en-US" dirty="0" smtClean="0"/>
              <a:t>UEFA </a:t>
            </a:r>
            <a:r>
              <a:rPr lang="el-GR" dirty="0" smtClean="0"/>
              <a:t>και της </a:t>
            </a:r>
            <a:r>
              <a:rPr lang="en-US" dirty="0" smtClean="0"/>
              <a:t>FIFA,</a:t>
            </a:r>
            <a:r>
              <a:rPr lang="el-GR" dirty="0" smtClean="0"/>
              <a:t>που ρουφάνε την ψυχή της ''στήνοντας'' το παιχνίδι στα μέτρα της διαφημιστικής αρένας και της χρηματιστηριακής </a:t>
            </a:r>
            <a:r>
              <a:rPr lang="el-GR" dirty="0" smtClean="0"/>
              <a:t>φούσκας. Οι </a:t>
            </a:r>
            <a:r>
              <a:rPr lang="el-GR" dirty="0" smtClean="0"/>
              <a:t>σελίδες αυτού του βιβλίου είναι μια αυτονομία της μπάλας στην </a:t>
            </a:r>
            <a:r>
              <a:rPr lang="el-GR" dirty="0" smtClean="0"/>
              <a:t>Ελλάδα, στην Ευρώπη, στον </a:t>
            </a:r>
            <a:r>
              <a:rPr lang="el-GR" dirty="0" smtClean="0"/>
              <a:t>κόσμο της μπάλας που </a:t>
            </a:r>
            <a:r>
              <a:rPr lang="el-GR" dirty="0" smtClean="0"/>
              <a:t>χάθηκε. Μα </a:t>
            </a:r>
            <a:r>
              <a:rPr lang="el-GR" dirty="0" smtClean="0"/>
              <a:t>κάπου </a:t>
            </a:r>
            <a:r>
              <a:rPr lang="el-GR" dirty="0" smtClean="0"/>
              <a:t>εκεί, λεηλατημένη </a:t>
            </a:r>
            <a:r>
              <a:rPr lang="el-GR" dirty="0" smtClean="0"/>
              <a:t>από τους άθλιους </a:t>
            </a:r>
            <a:r>
              <a:rPr lang="el-GR" dirty="0" smtClean="0"/>
              <a:t>διακυβερευτές</a:t>
            </a:r>
            <a:r>
              <a:rPr lang="el-GR" dirty="0" smtClean="0"/>
              <a:t> </a:t>
            </a:r>
            <a:r>
              <a:rPr lang="el-GR" dirty="0" smtClean="0"/>
              <a:t>της, αιώνια </a:t>
            </a:r>
            <a:r>
              <a:rPr lang="el-GR" dirty="0" smtClean="0"/>
              <a:t>ερωτευμένη με την μαγεία του ποδοσφαίρου ξέρουν ότι υπάρχει </a:t>
            </a:r>
            <a:r>
              <a:rPr lang="el-GR" dirty="0" smtClean="0"/>
              <a:t>αγνή, ολοζώντανη, στρογγυλή, απρόβλεπτη </a:t>
            </a:r>
            <a:r>
              <a:rPr lang="el-GR" dirty="0" smtClean="0"/>
              <a:t>εικόνα της Εθνικής Ελλάδας καταργεί κάθε νόμο των πιθανοτήτων και στέφεται </a:t>
            </a:r>
            <a:r>
              <a:rPr lang="el-GR" dirty="0" smtClean="0"/>
              <a:t>βασίλισσα </a:t>
            </a:r>
            <a:r>
              <a:rPr lang="el-GR" dirty="0" smtClean="0"/>
              <a:t>στα γήπεδα της </a:t>
            </a:r>
            <a:r>
              <a:rPr lang="el-GR" dirty="0" smtClean="0"/>
              <a:t>Πορτογαλίας. Αυτή </a:t>
            </a:r>
            <a:r>
              <a:rPr lang="el-GR" dirty="0" smtClean="0"/>
              <a:t>είναι η δύναμη του ποδοσφαίρου</a:t>
            </a:r>
            <a:r>
              <a:rPr lang="el-GR" dirty="0" smtClean="0"/>
              <a:t>. Άλλωστε </a:t>
            </a:r>
            <a:r>
              <a:rPr lang="el-GR" dirty="0" smtClean="0"/>
              <a:t>στο ποδόσφαιρο ''όλα είναι δυνατά</a:t>
            </a:r>
            <a:r>
              <a:rPr lang="el-GR" dirty="0" smtClean="0"/>
              <a:t>'‘! </a:t>
            </a:r>
            <a:r>
              <a:rPr lang="el-GR" dirty="0" smtClean="0"/>
              <a:t>Ακόμα και </a:t>
            </a:r>
            <a:r>
              <a:rPr lang="el-GR" dirty="0" smtClean="0"/>
              <a:t>τούτο: Να </a:t>
            </a:r>
            <a:r>
              <a:rPr lang="el-GR" dirty="0" smtClean="0"/>
              <a:t>απαλλαγεί η μπάλα από τα χειρόγραφα που την φορτώνουν οι κανόνες της αγοράς και να ξαναγίνει παιχνίδι.</a:t>
            </a:r>
          </a:p>
          <a:p>
            <a:pPr>
              <a:buNone/>
            </a:pPr>
            <a:endParaRPr lang="el-GR" dirty="0" smtClean="0"/>
          </a:p>
          <a:p>
            <a:pPr>
              <a:buNone/>
            </a:pPr>
            <a:endParaRPr lang="el-GR"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slide(fromBottom)">
                                      <p:cBhvr>
                                        <p:cTn id="2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Ταινια</a:t>
            </a:r>
            <a:r>
              <a:rPr lang="en-US" dirty="0" smtClean="0"/>
              <a:t>:</a:t>
            </a:r>
            <a:r>
              <a:rPr lang="el-GR" dirty="0" smtClean="0"/>
              <a:t> </a:t>
            </a:r>
            <a:r>
              <a:rPr lang="en-US" dirty="0" smtClean="0"/>
              <a:t>“bend it like </a:t>
            </a:r>
            <a:r>
              <a:rPr lang="en-US" dirty="0" smtClean="0"/>
              <a:t>bekam</a:t>
            </a:r>
            <a:r>
              <a:rPr lang="en-US" dirty="0" smtClean="0"/>
              <a:t>”</a:t>
            </a:r>
            <a:endParaRPr lang="el-GR" dirty="0"/>
          </a:p>
        </p:txBody>
      </p:sp>
      <p:sp>
        <p:nvSpPr>
          <p:cNvPr id="3" name="2 - Θέση περιεχομένου"/>
          <p:cNvSpPr>
            <a:spLocks noGrp="1"/>
          </p:cNvSpPr>
          <p:nvPr>
            <p:ph idx="1"/>
          </p:nvPr>
        </p:nvSpPr>
        <p:spPr/>
        <p:txBody>
          <a:bodyPr>
            <a:normAutofit fontScale="85000" lnSpcReduction="20000"/>
          </a:bodyPr>
          <a:lstStyle/>
          <a:p>
            <a:pPr>
              <a:buNone/>
            </a:pPr>
            <a:r>
              <a:rPr lang="el-GR" dirty="0" smtClean="0"/>
              <a:t>Μια νεαρή Ινδή που ζει στο Λονδίνο κι έχει ως ίνδαλμα της τον </a:t>
            </a:r>
            <a:r>
              <a:rPr lang="el-GR" dirty="0" smtClean="0"/>
              <a:t>Μπέκαμ</a:t>
            </a:r>
            <a:r>
              <a:rPr lang="el-GR" dirty="0" smtClean="0"/>
              <a:t> προπονείται κρυφά από τους γονείς της σε τοπική ομάδα γυναικείου </a:t>
            </a:r>
            <a:r>
              <a:rPr lang="el-GR" dirty="0" smtClean="0"/>
              <a:t>ποδοσφαίρου, κάτι </a:t>
            </a:r>
            <a:r>
              <a:rPr lang="el-GR" dirty="0" smtClean="0"/>
              <a:t>ανεπίτρεπτο για τα παραδοσιακά ινδικά </a:t>
            </a:r>
            <a:r>
              <a:rPr lang="el-GR" dirty="0" smtClean="0"/>
              <a:t>ήθη. Το </a:t>
            </a:r>
            <a:r>
              <a:rPr lang="el-GR" dirty="0" smtClean="0"/>
              <a:t>όνειρό της έρχεται σε αντίθεση με αυτό της οικογένειάς της που θέλει να την δει μεγαλοδικηγόρο και </a:t>
            </a:r>
            <a:r>
              <a:rPr lang="el-GR" dirty="0" smtClean="0"/>
              <a:t>σύζυγο ενός </a:t>
            </a:r>
            <a:r>
              <a:rPr lang="el-GR" dirty="0" smtClean="0"/>
              <a:t>άνδρα της καταγωγής </a:t>
            </a:r>
            <a:r>
              <a:rPr lang="el-GR" dirty="0" smtClean="0"/>
              <a:t>τους. Μέσα </a:t>
            </a:r>
            <a:r>
              <a:rPr lang="el-GR" dirty="0" smtClean="0"/>
              <a:t>σε όλα αυτά έχει να αντιμετωπίσει και τα αισθήματά της για τον προπονητή </a:t>
            </a:r>
            <a:r>
              <a:rPr lang="el-GR" dirty="0" smtClean="0"/>
              <a:t>της, κάτι </a:t>
            </a:r>
            <a:r>
              <a:rPr lang="el-GR" dirty="0" smtClean="0"/>
              <a:t>που θα την φέρει σε σύγκρουση με την κολλητή της φίλη.</a:t>
            </a:r>
          </a:p>
          <a:p>
            <a:endParaRPr lang="el-GR"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slide(fromBottom)">
                                      <p:cBhvr>
                                        <p:cTn id="2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2071670" y="2571744"/>
            <a:ext cx="5214974" cy="841248"/>
          </a:xfrm>
        </p:spPr>
        <p:txBody>
          <a:bodyPr>
            <a:noAutofit/>
          </a:bodyPr>
          <a:lstStyle/>
          <a:p>
            <a:r>
              <a:rPr lang="el-GR" sz="9600" dirty="0" smtClean="0"/>
              <a:t>τελοσ</a:t>
            </a:r>
            <a:r>
              <a:rPr lang="el-GR" sz="9600" dirty="0" smtClean="0"/>
              <a:t>!</a:t>
            </a:r>
            <a:endParaRPr lang="el-GR" sz="96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p:txBody>
          <a:bodyPr/>
          <a:lstStyle/>
          <a:p>
            <a:r>
              <a:rPr lang="el-GR" dirty="0" smtClean="0"/>
              <a:t>απο</a:t>
            </a:r>
            <a:r>
              <a:rPr lang="el-GR" dirty="0" smtClean="0"/>
              <a:t> </a:t>
            </a:r>
            <a:r>
              <a:rPr lang="el-GR" dirty="0" smtClean="0"/>
              <a:t>του</a:t>
            </a:r>
            <a:r>
              <a:rPr lang="el-GR" dirty="0" smtClean="0"/>
              <a:t>σ</a:t>
            </a:r>
            <a:r>
              <a:rPr lang="el-GR" dirty="0" smtClean="0"/>
              <a:t> </a:t>
            </a:r>
            <a:r>
              <a:rPr lang="el-GR" dirty="0" smtClean="0"/>
              <a:t>μαθητεσ</a:t>
            </a:r>
            <a:r>
              <a:rPr lang="en-US" dirty="0" smtClean="0"/>
              <a:t>:</a:t>
            </a:r>
            <a:endParaRPr lang="el-GR" dirty="0"/>
          </a:p>
        </p:txBody>
      </p:sp>
      <p:sp>
        <p:nvSpPr>
          <p:cNvPr id="4" name="3 - Θέση περιεχομένου"/>
          <p:cNvSpPr>
            <a:spLocks noGrp="1"/>
          </p:cNvSpPr>
          <p:nvPr>
            <p:ph idx="1"/>
          </p:nvPr>
        </p:nvSpPr>
        <p:spPr/>
        <p:txBody>
          <a:bodyPr/>
          <a:lstStyle/>
          <a:p>
            <a:pPr>
              <a:buNone/>
            </a:pPr>
            <a:r>
              <a:rPr lang="el-GR" dirty="0" smtClean="0"/>
              <a:t>Αγγελική Βασιλειάδη</a:t>
            </a:r>
          </a:p>
          <a:p>
            <a:pPr>
              <a:buNone/>
            </a:pPr>
            <a:r>
              <a:rPr lang="el-GR" dirty="0" smtClean="0"/>
              <a:t>Αντελαϊντα</a:t>
            </a:r>
            <a:r>
              <a:rPr lang="el-GR" dirty="0" smtClean="0"/>
              <a:t> </a:t>
            </a:r>
            <a:r>
              <a:rPr lang="el-GR" dirty="0" smtClean="0"/>
              <a:t>Πιέτρι</a:t>
            </a:r>
            <a:endParaRPr lang="el-GR" dirty="0" smtClean="0"/>
          </a:p>
          <a:p>
            <a:pPr>
              <a:buNone/>
            </a:pPr>
            <a:r>
              <a:rPr lang="el-GR" dirty="0" smtClean="0"/>
              <a:t>Αλίκη </a:t>
            </a:r>
            <a:r>
              <a:rPr lang="el-GR" dirty="0" smtClean="0"/>
              <a:t>Β</a:t>
            </a:r>
            <a:r>
              <a:rPr lang="el-GR" dirty="0" smtClean="0"/>
              <a:t>ασιλάκη </a:t>
            </a:r>
          </a:p>
          <a:p>
            <a:pPr>
              <a:buNone/>
            </a:pPr>
            <a:r>
              <a:rPr lang="el-GR" dirty="0" smtClean="0"/>
              <a:t>Ρελάντο</a:t>
            </a:r>
            <a:r>
              <a:rPr lang="el-GR" dirty="0" smtClean="0"/>
              <a:t> </a:t>
            </a:r>
            <a:r>
              <a:rPr lang="el-GR" dirty="0" smtClean="0"/>
              <a:t>Γκίνι</a:t>
            </a:r>
            <a:endParaRPr lang="el-GR" dirty="0"/>
          </a:p>
        </p:txBody>
      </p:sp>
      <p:pic>
        <p:nvPicPr>
          <p:cNvPr id="5" name="4 - Εικόνα" descr="images.jpg"/>
          <p:cNvPicPr>
            <a:picLocks noChangeAspect="1"/>
          </p:cNvPicPr>
          <p:nvPr/>
        </p:nvPicPr>
        <p:blipFill>
          <a:blip r:embed="rId2"/>
          <a:stretch>
            <a:fillRect/>
          </a:stretch>
        </p:blipFill>
        <p:spPr>
          <a:xfrm>
            <a:off x="4286248" y="3714752"/>
            <a:ext cx="3827036" cy="214314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1" nodeType="clickEffect">
                                  <p:stCondLst>
                                    <p:cond delay="0"/>
                                  </p:stCondLst>
                                  <p:iterate type="lt">
                                    <p:tmPct val="0"/>
                                  </p:iterate>
                                  <p:childTnLst>
                                    <p:set>
                                      <p:cBhvr>
                                        <p:cTn id="24" dur="1" fill="hold">
                                          <p:stCondLst>
                                            <p:cond delay="0"/>
                                          </p:stCondLst>
                                        </p:cTn>
                                        <p:tgtEl>
                                          <p:spTgt spid="4">
                                            <p:txEl>
                                              <p:pRg st="0" end="0"/>
                                            </p:txEl>
                                          </p:spTgt>
                                        </p:tgtEl>
                                        <p:attrNameLst>
                                          <p:attrName>style.visibility</p:attrName>
                                        </p:attrNameLst>
                                      </p:cBhvr>
                                      <p:to>
                                        <p:strVal val="visible"/>
                                      </p:to>
                                    </p:set>
                                    <p:animEffect transition="in" filter="slide(fromBottom)">
                                      <p:cBhvr>
                                        <p:cTn id="25" dur="500"/>
                                        <p:tgtEl>
                                          <p:spTgt spid="4">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1" nodeType="clickEffect">
                                  <p:stCondLst>
                                    <p:cond delay="0"/>
                                  </p:stCondLst>
                                  <p:iterate type="lt">
                                    <p:tmPct val="0"/>
                                  </p:iterate>
                                  <p:childTnLst>
                                    <p:set>
                                      <p:cBhvr>
                                        <p:cTn id="29" dur="1" fill="hold">
                                          <p:stCondLst>
                                            <p:cond delay="0"/>
                                          </p:stCondLst>
                                        </p:cTn>
                                        <p:tgtEl>
                                          <p:spTgt spid="4">
                                            <p:txEl>
                                              <p:pRg st="1" end="1"/>
                                            </p:txEl>
                                          </p:spTgt>
                                        </p:tgtEl>
                                        <p:attrNameLst>
                                          <p:attrName>style.visibility</p:attrName>
                                        </p:attrNameLst>
                                      </p:cBhvr>
                                      <p:to>
                                        <p:strVal val="visible"/>
                                      </p:to>
                                    </p:set>
                                    <p:animEffect transition="in" filter="slide(fromBottom)">
                                      <p:cBhvr>
                                        <p:cTn id="30" dur="500"/>
                                        <p:tgtEl>
                                          <p:spTgt spid="4">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1" nodeType="clickEffect">
                                  <p:stCondLst>
                                    <p:cond delay="0"/>
                                  </p:stCondLst>
                                  <p:iterate type="lt">
                                    <p:tmPct val="0"/>
                                  </p:iterate>
                                  <p:childTnLst>
                                    <p:set>
                                      <p:cBhvr>
                                        <p:cTn id="34" dur="1" fill="hold">
                                          <p:stCondLst>
                                            <p:cond delay="0"/>
                                          </p:stCondLst>
                                        </p:cTn>
                                        <p:tgtEl>
                                          <p:spTgt spid="4">
                                            <p:txEl>
                                              <p:pRg st="2" end="2"/>
                                            </p:txEl>
                                          </p:spTgt>
                                        </p:tgtEl>
                                        <p:attrNameLst>
                                          <p:attrName>style.visibility</p:attrName>
                                        </p:attrNameLst>
                                      </p:cBhvr>
                                      <p:to>
                                        <p:strVal val="visible"/>
                                      </p:to>
                                    </p:set>
                                    <p:animEffect transition="in" filter="slide(fromBottom)">
                                      <p:cBhvr>
                                        <p:cTn id="35" dur="500"/>
                                        <p:tgtEl>
                                          <p:spTgt spid="4">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2" presetClass="entr" presetSubtype="4" fill="hold" grpId="1" nodeType="clickEffect">
                                  <p:stCondLst>
                                    <p:cond delay="0"/>
                                  </p:stCondLst>
                                  <p:iterate type="lt">
                                    <p:tmPct val="0"/>
                                  </p:iterate>
                                  <p:childTnLst>
                                    <p:set>
                                      <p:cBhvr>
                                        <p:cTn id="39" dur="1" fill="hold">
                                          <p:stCondLst>
                                            <p:cond delay="0"/>
                                          </p:stCondLst>
                                        </p:cTn>
                                        <p:tgtEl>
                                          <p:spTgt spid="4">
                                            <p:txEl>
                                              <p:pRg st="3" end="3"/>
                                            </p:txEl>
                                          </p:spTgt>
                                        </p:tgtEl>
                                        <p:attrNameLst>
                                          <p:attrName>style.visibility</p:attrName>
                                        </p:attrNameLst>
                                      </p:cBhvr>
                                      <p:to>
                                        <p:strVal val="visible"/>
                                      </p:to>
                                    </p:set>
                                    <p:animEffect transition="in" filter="slide(fromBottom)">
                                      <p:cBhvr>
                                        <p:cTn id="40" dur="500"/>
                                        <p:tgtEl>
                                          <p:spTgt spid="4">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6" presetClass="entr" presetSubtype="0" fill="hold" nodeType="clickEffect">
                                  <p:stCondLst>
                                    <p:cond delay="0"/>
                                  </p:stCondLst>
                                  <p:childTnLst>
                                    <p:set>
                                      <p:cBhvr>
                                        <p:cTn id="44" dur="1" fill="hold">
                                          <p:stCondLst>
                                            <p:cond delay="0"/>
                                          </p:stCondLst>
                                        </p:cTn>
                                        <p:tgtEl>
                                          <p:spTgt spid="5"/>
                                        </p:tgtEl>
                                        <p:attrNameLst>
                                          <p:attrName>style.visibility</p:attrName>
                                        </p:attrNameLst>
                                      </p:cBhvr>
                                      <p:to>
                                        <p:strVal val="visible"/>
                                      </p:to>
                                    </p:set>
                                    <p:animEffect transition="in" filter="wipe(down)">
                                      <p:cBhvr>
                                        <p:cTn id="45" dur="580">
                                          <p:stCondLst>
                                            <p:cond delay="0"/>
                                          </p:stCondLst>
                                        </p:cTn>
                                        <p:tgtEl>
                                          <p:spTgt spid="5"/>
                                        </p:tgtEl>
                                      </p:cBhvr>
                                    </p:animEffect>
                                    <p:anim calcmode="lin" valueType="num">
                                      <p:cBhvr>
                                        <p:cTn id="4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51" dur="26">
                                          <p:stCondLst>
                                            <p:cond delay="650"/>
                                          </p:stCondLst>
                                        </p:cTn>
                                        <p:tgtEl>
                                          <p:spTgt spid="5"/>
                                        </p:tgtEl>
                                      </p:cBhvr>
                                      <p:to x="100000" y="60000"/>
                                    </p:animScale>
                                    <p:animScale>
                                      <p:cBhvr>
                                        <p:cTn id="52" dur="166" decel="50000">
                                          <p:stCondLst>
                                            <p:cond delay="676"/>
                                          </p:stCondLst>
                                        </p:cTn>
                                        <p:tgtEl>
                                          <p:spTgt spid="5"/>
                                        </p:tgtEl>
                                      </p:cBhvr>
                                      <p:to x="100000" y="100000"/>
                                    </p:animScale>
                                    <p:animScale>
                                      <p:cBhvr>
                                        <p:cTn id="53" dur="26">
                                          <p:stCondLst>
                                            <p:cond delay="1312"/>
                                          </p:stCondLst>
                                        </p:cTn>
                                        <p:tgtEl>
                                          <p:spTgt spid="5"/>
                                        </p:tgtEl>
                                      </p:cBhvr>
                                      <p:to x="100000" y="80000"/>
                                    </p:animScale>
                                    <p:animScale>
                                      <p:cBhvr>
                                        <p:cTn id="54" dur="166" decel="50000">
                                          <p:stCondLst>
                                            <p:cond delay="1338"/>
                                          </p:stCondLst>
                                        </p:cTn>
                                        <p:tgtEl>
                                          <p:spTgt spid="5"/>
                                        </p:tgtEl>
                                      </p:cBhvr>
                                      <p:to x="100000" y="100000"/>
                                    </p:animScale>
                                    <p:animScale>
                                      <p:cBhvr>
                                        <p:cTn id="55" dur="26">
                                          <p:stCondLst>
                                            <p:cond delay="1642"/>
                                          </p:stCondLst>
                                        </p:cTn>
                                        <p:tgtEl>
                                          <p:spTgt spid="5"/>
                                        </p:tgtEl>
                                      </p:cBhvr>
                                      <p:to x="100000" y="90000"/>
                                    </p:animScale>
                                    <p:animScale>
                                      <p:cBhvr>
                                        <p:cTn id="56" dur="166" decel="50000">
                                          <p:stCondLst>
                                            <p:cond delay="1668"/>
                                          </p:stCondLst>
                                        </p:cTn>
                                        <p:tgtEl>
                                          <p:spTgt spid="5"/>
                                        </p:tgtEl>
                                      </p:cBhvr>
                                      <p:to x="100000" y="100000"/>
                                    </p:animScale>
                                    <p:animScale>
                                      <p:cBhvr>
                                        <p:cTn id="57" dur="26">
                                          <p:stCondLst>
                                            <p:cond delay="1808"/>
                                          </p:stCondLst>
                                        </p:cTn>
                                        <p:tgtEl>
                                          <p:spTgt spid="5"/>
                                        </p:tgtEl>
                                      </p:cBhvr>
                                      <p:to x="100000" y="95000"/>
                                    </p:animScale>
                                    <p:animScale>
                                      <p:cBhvr>
                                        <p:cTn id="58"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Ποδοσφαιρο  και  ζωγραφικη</a:t>
            </a:r>
            <a:endParaRPr lang="el-GR" dirty="0"/>
          </a:p>
        </p:txBody>
      </p:sp>
      <p:sp>
        <p:nvSpPr>
          <p:cNvPr id="3" name="2 - Θέση περιεχομένου"/>
          <p:cNvSpPr>
            <a:spLocks noGrp="1"/>
          </p:cNvSpPr>
          <p:nvPr>
            <p:ph idx="1"/>
          </p:nvPr>
        </p:nvSpPr>
        <p:spPr>
          <a:xfrm>
            <a:off x="0" y="1554162"/>
            <a:ext cx="9144000" cy="4803796"/>
          </a:xfrm>
        </p:spPr>
        <p:txBody>
          <a:bodyPr/>
          <a:lstStyle/>
          <a:p>
            <a:pPr>
              <a:buNone/>
            </a:pPr>
            <a:r>
              <a:rPr lang="el-GR" dirty="0" smtClean="0"/>
              <a:t>   </a:t>
            </a:r>
            <a:r>
              <a:rPr lang="el-GR" sz="2400" dirty="0" smtClean="0"/>
              <a:t>Το ποδόσφαιρο, όσο περίεργο κι αν φαίνεται, επηρεάζει αρκετά την ζωγραφική. Πολλοί ζωγραφικοί πίνακες μεγάλων ξένων και ελλήνων ζωγράφων είναι εμπνευσμένοι από το ποδόσφαιρο. Πολλοί απ’ αυτούς τους πίνακες έχουν γίνει τεράστιες επιτυχίες.</a:t>
            </a:r>
          </a:p>
          <a:p>
            <a:pPr>
              <a:buNone/>
            </a:pPr>
            <a:r>
              <a:rPr lang="el-GR" sz="2400" dirty="0" smtClean="0"/>
              <a:t>                   Μερικοί απ’ αυτούς είναι</a:t>
            </a:r>
            <a:r>
              <a:rPr lang="en-US" sz="2400" dirty="0" smtClean="0"/>
              <a:t>:</a:t>
            </a:r>
            <a:endParaRPr lang="el-GR" sz="2400" dirty="0" smtClean="0"/>
          </a:p>
          <a:p>
            <a:pPr>
              <a:buFont typeface="Arial" pitchFamily="34" charset="0"/>
              <a:buChar char="•"/>
            </a:pPr>
            <a:r>
              <a:rPr lang="el-GR" sz="2400" dirty="0" smtClean="0"/>
              <a:t> </a:t>
            </a:r>
            <a:r>
              <a:rPr lang="en-US" sz="2400" dirty="0" smtClean="0"/>
              <a:t>“</a:t>
            </a:r>
            <a:r>
              <a:rPr lang="el-GR" sz="2400" dirty="0" smtClean="0"/>
              <a:t>Ποδοσφαιριστές στην παραλία</a:t>
            </a:r>
            <a:r>
              <a:rPr lang="en-US" sz="2400" dirty="0" smtClean="0"/>
              <a:t>”</a:t>
            </a:r>
            <a:r>
              <a:rPr lang="el-GR" sz="2400" dirty="0" smtClean="0"/>
              <a:t> Πάμπλο Πικάσο</a:t>
            </a:r>
          </a:p>
          <a:p>
            <a:pPr>
              <a:buFont typeface="Arial" pitchFamily="34" charset="0"/>
              <a:buChar char="•"/>
            </a:pPr>
            <a:r>
              <a:rPr lang="en-US" sz="2400" dirty="0" smtClean="0"/>
              <a:t>“</a:t>
            </a:r>
            <a:r>
              <a:rPr lang="el-GR" sz="2400" dirty="0" smtClean="0"/>
              <a:t>Δυναμισμός των ποδοσφαιριστών</a:t>
            </a:r>
            <a:r>
              <a:rPr lang="en-US" sz="2400" dirty="0" smtClean="0"/>
              <a:t>”</a:t>
            </a:r>
            <a:r>
              <a:rPr lang="el-GR" sz="2400" dirty="0" smtClean="0"/>
              <a:t> Ουμπέρτο Μποτσιόνι</a:t>
            </a:r>
          </a:p>
          <a:p>
            <a:pPr>
              <a:buFont typeface="Arial" pitchFamily="34" charset="0"/>
              <a:buChar char="•"/>
            </a:pPr>
            <a:r>
              <a:rPr lang="en-US" sz="2400" dirty="0" smtClean="0"/>
              <a:t>“</a:t>
            </a:r>
            <a:r>
              <a:rPr lang="el-GR" sz="2400" dirty="0" smtClean="0"/>
              <a:t>Η ομάδα του Ολυμπιακού</a:t>
            </a:r>
            <a:r>
              <a:rPr lang="en-US" sz="2400" dirty="0" smtClean="0"/>
              <a:t>”</a:t>
            </a:r>
            <a:r>
              <a:rPr lang="el-GR" sz="2400" dirty="0" smtClean="0"/>
              <a:t> Γιάννης Γαΐτης </a:t>
            </a:r>
          </a:p>
          <a:p>
            <a:pPr>
              <a:buFont typeface="Arial" pitchFamily="34" charset="0"/>
              <a:buChar char="•"/>
            </a:pPr>
            <a:r>
              <a:rPr lang="en-US" sz="2400" dirty="0" smtClean="0"/>
              <a:t>“</a:t>
            </a:r>
            <a:r>
              <a:rPr lang="el-GR" sz="2400" dirty="0" smtClean="0"/>
              <a:t>Ποδόσφαιρο</a:t>
            </a:r>
            <a:r>
              <a:rPr lang="en-US" sz="2400" dirty="0" smtClean="0"/>
              <a:t>”</a:t>
            </a:r>
            <a:r>
              <a:rPr lang="el-GR" sz="2400" dirty="0" smtClean="0"/>
              <a:t> Μίνα Παπαθεοδώρου-Βαλυράκη</a:t>
            </a:r>
          </a:p>
          <a:p>
            <a:pPr>
              <a:buFont typeface="Arial" pitchFamily="34" charset="0"/>
              <a:buChar char="•"/>
            </a:pPr>
            <a:endParaRPr lang="el-GR" sz="24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slide(fromBottom)">
                                      <p:cBhvr>
                                        <p:cTn id="25" dur="500"/>
                                        <p:tgtEl>
                                          <p:spTgt spid="3">
                                            <p:txEl>
                                              <p:pRg st="0" end="0"/>
                                            </p:txEl>
                                          </p:spTgt>
                                        </p:tgtEl>
                                      </p:cBhvr>
                                    </p:animEffect>
                                  </p:childTnLst>
                                </p:cTn>
                              </p:par>
                              <p:par>
                                <p:cTn id="26" presetID="12" presetClass="entr" presetSubtype="4" fill="hold" nodeType="with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slide(fromBottom)">
                                      <p:cBhvr>
                                        <p:cTn id="28" dur="500"/>
                                        <p:tgtEl>
                                          <p:spTgt spid="3">
                                            <p:txEl>
                                              <p:pRg st="1" end="1"/>
                                            </p:txEl>
                                          </p:spTgt>
                                        </p:tgtEl>
                                      </p:cBhvr>
                                    </p:animEffect>
                                  </p:childTnLst>
                                </p:cTn>
                              </p:par>
                              <p:par>
                                <p:cTn id="29" presetID="12" presetClass="entr" presetSubtype="4" fill="hold" nodeType="with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slide(fromBottom)">
                                      <p:cBhvr>
                                        <p:cTn id="31" dur="500"/>
                                        <p:tgtEl>
                                          <p:spTgt spid="3">
                                            <p:txEl>
                                              <p:pRg st="2" end="2"/>
                                            </p:txEl>
                                          </p:spTgt>
                                        </p:tgtEl>
                                      </p:cBhvr>
                                    </p:animEffect>
                                  </p:childTnLst>
                                </p:cTn>
                              </p:par>
                              <p:par>
                                <p:cTn id="32" presetID="12" presetClass="entr" presetSubtype="4" fill="hold" nodeType="with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slide(fromBottom)">
                                      <p:cBhvr>
                                        <p:cTn id="34" dur="500"/>
                                        <p:tgtEl>
                                          <p:spTgt spid="3">
                                            <p:txEl>
                                              <p:pRg st="3" end="3"/>
                                            </p:txEl>
                                          </p:spTgt>
                                        </p:tgtEl>
                                      </p:cBhvr>
                                    </p:animEffect>
                                  </p:childTnLst>
                                </p:cTn>
                              </p:par>
                              <p:par>
                                <p:cTn id="35" presetID="12" presetClass="entr" presetSubtype="4" fill="hold" nodeType="with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slide(fromBottom)">
                                      <p:cBhvr>
                                        <p:cTn id="37" dur="500"/>
                                        <p:tgtEl>
                                          <p:spTgt spid="3">
                                            <p:txEl>
                                              <p:pRg st="4" end="4"/>
                                            </p:txEl>
                                          </p:spTgt>
                                        </p:tgtEl>
                                      </p:cBhvr>
                                    </p:animEffect>
                                  </p:childTnLst>
                                </p:cTn>
                              </p:par>
                              <p:par>
                                <p:cTn id="38" presetID="12" presetClass="entr" presetSubtype="4" fill="hold"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slide(fromBottom)">
                                      <p:cBhvr>
                                        <p:cTn id="4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 Θέση εικόνας" descr="ποδοσφαιριστες στην παραλια.jpg"/>
          <p:cNvPicPr>
            <a:picLocks noGrp="1" noChangeAspect="1"/>
          </p:cNvPicPr>
          <p:nvPr>
            <p:ph type="pic" idx="1"/>
          </p:nvPr>
        </p:nvPicPr>
        <p:blipFill>
          <a:blip r:embed="rId2"/>
          <a:srcRect l="2384" r="2384"/>
          <a:stretch>
            <a:fillRect/>
          </a:stretch>
        </p:blipFill>
        <p:spPr>
          <a:xfrm>
            <a:off x="3143240" y="357166"/>
            <a:ext cx="5029200" cy="3657600"/>
          </a:xfrm>
        </p:spPr>
      </p:pic>
      <p:sp>
        <p:nvSpPr>
          <p:cNvPr id="5" name="4 - Τίτλος"/>
          <p:cNvSpPr>
            <a:spLocks noGrp="1"/>
          </p:cNvSpPr>
          <p:nvPr>
            <p:ph type="title"/>
          </p:nvPr>
        </p:nvSpPr>
        <p:spPr>
          <a:xfrm>
            <a:off x="357158" y="5000636"/>
            <a:ext cx="5867400" cy="857256"/>
          </a:xfrm>
        </p:spPr>
        <p:txBody>
          <a:bodyPr>
            <a:normAutofit fontScale="90000"/>
          </a:bodyPr>
          <a:lstStyle/>
          <a:p>
            <a:r>
              <a:rPr lang="el-GR" dirty="0" smtClean="0"/>
              <a:t>ΠΟΔΟΣΦΑΙΡΙΣΤΕΣ ΣΤΗΝ ΠΑΡΑΛΙΑ</a:t>
            </a:r>
            <a:br>
              <a:rPr lang="el-GR" dirty="0" smtClean="0"/>
            </a:br>
            <a:r>
              <a:rPr lang="el-GR" dirty="0" smtClean="0"/>
              <a:t>Πάμπλο Πικάσο (1928)</a:t>
            </a:r>
            <a:br>
              <a:rPr lang="el-GR" dirty="0" smtClean="0"/>
            </a:br>
            <a:endParaRPr lang="el-GR" dirty="0"/>
          </a:p>
        </p:txBody>
      </p:sp>
      <p:sp>
        <p:nvSpPr>
          <p:cNvPr id="7" name="6 - Θέση κειμένου"/>
          <p:cNvSpPr>
            <a:spLocks noGrp="1"/>
          </p:cNvSpPr>
          <p:nvPr>
            <p:ph type="body" sz="half" idx="2"/>
          </p:nvPr>
        </p:nvSpPr>
        <p:spPr>
          <a:xfrm rot="10800000" flipH="1" flipV="1">
            <a:off x="7858148" y="2285992"/>
            <a:ext cx="214314" cy="142876"/>
          </a:xfrm>
        </p:spPr>
        <p:txBody>
          <a:bodyPr>
            <a:normAutofit fontScale="40000" lnSpcReduction="20000"/>
          </a:bodyPr>
          <a:lstStyle/>
          <a:p>
            <a:r>
              <a:rPr lang="el-GR" sz="800" dirty="0" smtClean="0"/>
              <a:t>Τα</a:t>
            </a:r>
          </a:p>
          <a:p>
            <a:endParaRPr lang="el-GR" sz="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trips(down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 Τίτλος"/>
          <p:cNvSpPr>
            <a:spLocks noGrp="1"/>
          </p:cNvSpPr>
          <p:nvPr>
            <p:ph type="title"/>
          </p:nvPr>
        </p:nvSpPr>
        <p:spPr>
          <a:xfrm>
            <a:off x="357158" y="5357826"/>
            <a:ext cx="8458200" cy="520700"/>
          </a:xfrm>
          <a:scene3d>
            <a:camera prst="orthographicFront"/>
            <a:lightRig rig="threePt" dir="t"/>
          </a:scene3d>
          <a:sp3d>
            <a:bevelT w="139700" prst="cross"/>
          </a:sp3d>
        </p:spPr>
        <p:txBody>
          <a:bodyPr>
            <a:normAutofit fontScale="90000"/>
          </a:bodyPr>
          <a:lstStyle/>
          <a:p>
            <a:r>
              <a:rPr lang="el-GR" dirty="0" smtClean="0"/>
              <a:t>ΠΟΔΟΣΦΑΙΡΟ</a:t>
            </a:r>
            <a:br>
              <a:rPr lang="el-GR" dirty="0" smtClean="0"/>
            </a:br>
            <a:r>
              <a:rPr lang="el-GR" dirty="0" smtClean="0"/>
              <a:t>Μίνα </a:t>
            </a:r>
            <a:r>
              <a:rPr lang="el-GR" dirty="0" smtClean="0"/>
              <a:t>παπαθεοδώρου</a:t>
            </a:r>
            <a:r>
              <a:rPr lang="el-GR" dirty="0" smtClean="0"/>
              <a:t>-</a:t>
            </a:r>
            <a:r>
              <a:rPr lang="el-GR" dirty="0" smtClean="0"/>
              <a:t>βαλυράκη</a:t>
            </a:r>
            <a:endParaRPr lang="el-GR" dirty="0"/>
          </a:p>
        </p:txBody>
      </p:sp>
      <p:sp>
        <p:nvSpPr>
          <p:cNvPr id="9" name="8 - Θέση κειμένου"/>
          <p:cNvSpPr>
            <a:spLocks noGrp="1"/>
          </p:cNvSpPr>
          <p:nvPr>
            <p:ph type="body" idx="2"/>
          </p:nvPr>
        </p:nvSpPr>
        <p:spPr>
          <a:xfrm>
            <a:off x="4786314" y="428604"/>
            <a:ext cx="3008313" cy="4800600"/>
          </a:xfrm>
        </p:spPr>
        <p:txBody>
          <a:bodyPr/>
          <a:lstStyle/>
          <a:p>
            <a:endParaRPr lang="el-GR" dirty="0"/>
          </a:p>
        </p:txBody>
      </p:sp>
      <p:pic>
        <p:nvPicPr>
          <p:cNvPr id="7" name="6 - Θέση εικόνας" descr="ποδοσφαιρο.jpg"/>
          <p:cNvPicPr>
            <a:picLocks noGrp="1" noChangeAspect="1"/>
          </p:cNvPicPr>
          <p:nvPr>
            <p:ph sz="half" idx="1"/>
          </p:nvPr>
        </p:nvPicPr>
        <p:blipFill>
          <a:blip r:embed="rId2"/>
          <a:stretch>
            <a:fillRect/>
          </a:stretch>
        </p:blipFill>
        <p:spPr>
          <a:xfrm>
            <a:off x="4357686" y="285728"/>
            <a:ext cx="3786214" cy="5000660"/>
          </a:xfr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ssolv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Ποδοσφαιρο</a:t>
            </a:r>
            <a:r>
              <a:rPr lang="el-GR" dirty="0" smtClean="0"/>
              <a:t/>
            </a:r>
            <a:br>
              <a:rPr lang="el-GR" dirty="0" smtClean="0"/>
            </a:br>
            <a:r>
              <a:rPr lang="el-GR" dirty="0" smtClean="0"/>
              <a:t>μίνα </a:t>
            </a:r>
            <a:r>
              <a:rPr lang="el-GR" dirty="0" smtClean="0"/>
              <a:t>παπαθεοδώρου</a:t>
            </a:r>
            <a:r>
              <a:rPr lang="el-GR" dirty="0" smtClean="0"/>
              <a:t>-</a:t>
            </a:r>
            <a:r>
              <a:rPr lang="el-GR" dirty="0" smtClean="0"/>
              <a:t>βαλυράκη</a:t>
            </a:r>
            <a:endParaRPr lang="el-GR" dirty="0"/>
          </a:p>
        </p:txBody>
      </p:sp>
      <p:sp>
        <p:nvSpPr>
          <p:cNvPr id="3" name="2 - Θέση κειμένου"/>
          <p:cNvSpPr>
            <a:spLocks noGrp="1"/>
          </p:cNvSpPr>
          <p:nvPr>
            <p:ph type="body" idx="2"/>
          </p:nvPr>
        </p:nvSpPr>
        <p:spPr>
          <a:xfrm>
            <a:off x="6072198" y="2786058"/>
            <a:ext cx="1685908" cy="409564"/>
          </a:xfrm>
        </p:spPr>
        <p:txBody>
          <a:bodyPr/>
          <a:lstStyle/>
          <a:p>
            <a:endParaRPr lang="el-GR" dirty="0"/>
          </a:p>
        </p:txBody>
      </p:sp>
      <p:pic>
        <p:nvPicPr>
          <p:cNvPr id="5" name="4 - Θέση περιεχομένου" descr="72526bc94e043c09b3456b8e871476d9.jpg"/>
          <p:cNvPicPr>
            <a:picLocks noGrp="1" noChangeAspect="1"/>
          </p:cNvPicPr>
          <p:nvPr>
            <p:ph sz="half" idx="1"/>
          </p:nvPr>
        </p:nvPicPr>
        <p:blipFill>
          <a:blip r:embed="rId2"/>
          <a:stretch>
            <a:fillRect/>
          </a:stretch>
        </p:blipFill>
        <p:spPr>
          <a:xfrm>
            <a:off x="2928926" y="785794"/>
            <a:ext cx="6000760" cy="3581992"/>
          </a:xfr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p:txBody>
          <a:bodyPr/>
          <a:lstStyle/>
          <a:p>
            <a:r>
              <a:rPr lang="el-GR" dirty="0" smtClean="0"/>
              <a:t>Ποδοσφαιρο</a:t>
            </a:r>
            <a:r>
              <a:rPr lang="el-GR" dirty="0" smtClean="0"/>
              <a:t>  και  </a:t>
            </a:r>
            <a:r>
              <a:rPr lang="el-GR" dirty="0" smtClean="0"/>
              <a:t>τραγουδι</a:t>
            </a:r>
            <a:endParaRPr lang="el-GR" dirty="0"/>
          </a:p>
        </p:txBody>
      </p:sp>
      <p:sp>
        <p:nvSpPr>
          <p:cNvPr id="8" name="7 - Θέση περιεχομένου"/>
          <p:cNvSpPr>
            <a:spLocks noGrp="1"/>
          </p:cNvSpPr>
          <p:nvPr>
            <p:ph idx="1"/>
          </p:nvPr>
        </p:nvSpPr>
        <p:spPr>
          <a:xfrm>
            <a:off x="304800" y="1554162"/>
            <a:ext cx="8686800" cy="5303838"/>
          </a:xfrm>
        </p:spPr>
        <p:txBody>
          <a:bodyPr>
            <a:normAutofit/>
          </a:bodyPr>
          <a:lstStyle/>
          <a:p>
            <a:pPr>
              <a:buNone/>
            </a:pPr>
            <a:r>
              <a:rPr lang="el-GR" sz="2400" dirty="0" smtClean="0"/>
              <a:t> </a:t>
            </a:r>
            <a:r>
              <a:rPr lang="el-GR" sz="2400" dirty="0" smtClean="0"/>
              <a:t>   </a:t>
            </a:r>
            <a:r>
              <a:rPr lang="el-GR" sz="2400" dirty="0" smtClean="0"/>
              <a:t>Οι δεσμοί της μουσικής με το ποδόσφαιρο είναι ισχυροί, όπως για παράδειγμα στην μεγάλη Βρετανία. </a:t>
            </a:r>
            <a:r>
              <a:rPr lang="el-GR" sz="2400" dirty="0" smtClean="0"/>
              <a:t>Δεν υπήρχε διοργάνωση που συμμετείχε η Εθνική Αγγλίας </a:t>
            </a:r>
            <a:r>
              <a:rPr lang="el-GR" sz="2400" dirty="0" smtClean="0"/>
              <a:t>και να μην την συνόδευε ένα διαφορετικό </a:t>
            </a:r>
            <a:r>
              <a:rPr lang="el-GR" sz="2400" dirty="0" smtClean="0"/>
              <a:t>τραγούδι. Από </a:t>
            </a:r>
            <a:r>
              <a:rPr lang="el-GR" sz="2400" dirty="0" smtClean="0"/>
              <a:t>το </a:t>
            </a:r>
            <a:r>
              <a:rPr lang="en-US" sz="2400" dirty="0" smtClean="0"/>
              <a:t>World In Motion </a:t>
            </a:r>
            <a:r>
              <a:rPr lang="el-GR" sz="2400" dirty="0" smtClean="0"/>
              <a:t>των </a:t>
            </a:r>
            <a:r>
              <a:rPr lang="en-US" sz="2400" dirty="0" smtClean="0"/>
              <a:t>New Order </a:t>
            </a:r>
            <a:r>
              <a:rPr lang="el-GR" sz="2400" dirty="0" smtClean="0"/>
              <a:t>για το Παγκόσμιο Κύπελλο της Ιταλίας το 1990 έως και το </a:t>
            </a:r>
            <a:r>
              <a:rPr lang="en-US" sz="2400" dirty="0" smtClean="0"/>
              <a:t>Tree Lions </a:t>
            </a:r>
            <a:r>
              <a:rPr lang="el-GR" sz="2400" dirty="0" smtClean="0"/>
              <a:t>των </a:t>
            </a:r>
            <a:r>
              <a:rPr lang="en-US" sz="2400" dirty="0" smtClean="0"/>
              <a:t>Lightning Seeds</a:t>
            </a:r>
            <a:r>
              <a:rPr lang="el-GR" sz="2400" dirty="0" smtClean="0"/>
              <a:t>,για το Ευρωπαϊκό Πρωτάθλημα του 1996,η Εθνική Αγγλίας </a:t>
            </a:r>
            <a:r>
              <a:rPr lang="el-GR" sz="2400" dirty="0" smtClean="0"/>
              <a:t>διέθετε </a:t>
            </a:r>
            <a:r>
              <a:rPr lang="el-GR" sz="2400" dirty="0" smtClean="0"/>
              <a:t>πάντοτε ένα τραγούδι για κάθε αγώνα.</a:t>
            </a:r>
          </a:p>
          <a:p>
            <a:pPr>
              <a:buNone/>
            </a:pPr>
            <a:endParaRPr lang="el-GR"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Effect transition="in" filter="slide(fromBottom)">
                                      <p:cBhvr>
                                        <p:cTn id="25"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 </a:t>
            </a:r>
            <a:r>
              <a:rPr lang="el-GR" dirty="0" smtClean="0"/>
              <a:t>τραγουδι</a:t>
            </a:r>
            <a:r>
              <a:rPr lang="en-US" dirty="0" smtClean="0"/>
              <a:t>:</a:t>
            </a:r>
            <a:r>
              <a:rPr lang="el-GR" dirty="0" smtClean="0"/>
              <a:t> </a:t>
            </a:r>
            <a:r>
              <a:rPr lang="en-US" dirty="0" smtClean="0"/>
              <a:t>“</a:t>
            </a:r>
            <a:r>
              <a:rPr lang="el-GR" dirty="0" smtClean="0"/>
              <a:t>αρχιζει</a:t>
            </a:r>
            <a:r>
              <a:rPr lang="el-GR" dirty="0" smtClean="0"/>
              <a:t> το </a:t>
            </a:r>
            <a:r>
              <a:rPr lang="el-GR" dirty="0" smtClean="0"/>
              <a:t>ματσ</a:t>
            </a:r>
            <a:r>
              <a:rPr lang="en-US" dirty="0" smtClean="0"/>
              <a:t>”</a:t>
            </a:r>
            <a:endParaRPr lang="el-GR" dirty="0"/>
          </a:p>
        </p:txBody>
      </p:sp>
      <p:sp>
        <p:nvSpPr>
          <p:cNvPr id="3" name="2 - Θέση περιεχομένου"/>
          <p:cNvSpPr>
            <a:spLocks noGrp="1"/>
          </p:cNvSpPr>
          <p:nvPr>
            <p:ph idx="1"/>
          </p:nvPr>
        </p:nvSpPr>
        <p:spPr/>
        <p:txBody>
          <a:bodyPr>
            <a:normAutofit fontScale="55000" lnSpcReduction="20000"/>
          </a:bodyPr>
          <a:lstStyle/>
          <a:p>
            <a:pPr>
              <a:buNone/>
            </a:pPr>
            <a:r>
              <a:rPr lang="el-GR" dirty="0" smtClean="0"/>
              <a:t>Αρχίζει το ματς άδειασαν οι δρόμοι</a:t>
            </a:r>
          </a:p>
          <a:p>
            <a:pPr>
              <a:buNone/>
            </a:pPr>
            <a:r>
              <a:rPr lang="el-GR" dirty="0" smtClean="0"/>
              <a:t>Η ώρα ζυγώνει αρχίζει το ματς</a:t>
            </a:r>
          </a:p>
          <a:p>
            <a:pPr>
              <a:buNone/>
            </a:pPr>
            <a:r>
              <a:rPr lang="el-GR" dirty="0" smtClean="0"/>
              <a:t>Αρχίζει το ματς ερήμωσε η πόλη</a:t>
            </a:r>
          </a:p>
          <a:p>
            <a:pPr>
              <a:buNone/>
            </a:pPr>
            <a:r>
              <a:rPr lang="el-GR" dirty="0" smtClean="0"/>
              <a:t>Τρεχάτε κι αρχίζει το </a:t>
            </a:r>
            <a:r>
              <a:rPr lang="el-GR" dirty="0" smtClean="0"/>
              <a:t>ματς.                      Στίχοι</a:t>
            </a:r>
            <a:r>
              <a:rPr lang="en-US" dirty="0" smtClean="0"/>
              <a:t>:</a:t>
            </a:r>
            <a:r>
              <a:rPr lang="el-GR" dirty="0" smtClean="0"/>
              <a:t>Λουκιανός Κ.</a:t>
            </a:r>
            <a:endParaRPr lang="el-GR" dirty="0" smtClean="0"/>
          </a:p>
          <a:p>
            <a:pPr>
              <a:buNone/>
            </a:pPr>
            <a:r>
              <a:rPr lang="el-GR" dirty="0" smtClean="0"/>
              <a:t>Πω πω γουστάρω να βλέπω </a:t>
            </a:r>
            <a:r>
              <a:rPr lang="el-GR" dirty="0" smtClean="0"/>
              <a:t>κασκόλ         Μουσική</a:t>
            </a:r>
            <a:r>
              <a:rPr lang="en-US" dirty="0" smtClean="0"/>
              <a:t>:</a:t>
            </a:r>
            <a:r>
              <a:rPr lang="el-GR" dirty="0" smtClean="0"/>
              <a:t>Λουκιανός Κ.</a:t>
            </a:r>
            <a:endParaRPr lang="el-GR" dirty="0" smtClean="0"/>
          </a:p>
          <a:p>
            <a:pPr>
              <a:buNone/>
            </a:pPr>
            <a:r>
              <a:rPr lang="el-GR" dirty="0" smtClean="0"/>
              <a:t>Να βλέπω σημαίες να μπαίνουνε γκολ.</a:t>
            </a:r>
          </a:p>
          <a:p>
            <a:pPr>
              <a:buNone/>
            </a:pPr>
            <a:r>
              <a:rPr lang="el-GR" dirty="0" smtClean="0"/>
              <a:t>Πώς μας ενώνει και πώς δονεί</a:t>
            </a:r>
          </a:p>
          <a:p>
            <a:pPr>
              <a:buNone/>
            </a:pPr>
            <a:r>
              <a:rPr lang="el-GR" dirty="0" smtClean="0"/>
              <a:t>Του </a:t>
            </a:r>
            <a:r>
              <a:rPr lang="el-GR" dirty="0" smtClean="0"/>
              <a:t>Διακογιάνη</a:t>
            </a:r>
            <a:r>
              <a:rPr lang="el-GR" dirty="0" smtClean="0"/>
              <a:t> η φωνή!</a:t>
            </a:r>
          </a:p>
          <a:p>
            <a:pPr>
              <a:buNone/>
            </a:pPr>
            <a:r>
              <a:rPr lang="el-GR" dirty="0" smtClean="0"/>
              <a:t>Αρχίζει το ματς</a:t>
            </a:r>
          </a:p>
          <a:p>
            <a:pPr>
              <a:buNone/>
            </a:pPr>
            <a:r>
              <a:rPr lang="el-GR" dirty="0" smtClean="0"/>
              <a:t>Παρατάμε τώρα</a:t>
            </a:r>
          </a:p>
          <a:p>
            <a:pPr>
              <a:buNone/>
            </a:pPr>
            <a:r>
              <a:rPr lang="el-GR" dirty="0" smtClean="0"/>
              <a:t>Πλησιάζει η ώρα</a:t>
            </a:r>
          </a:p>
          <a:p>
            <a:pPr>
              <a:buNone/>
            </a:pPr>
            <a:r>
              <a:rPr lang="el-GR" dirty="0" smtClean="0"/>
              <a:t>Αρχίζει το ματς</a:t>
            </a:r>
          </a:p>
          <a:p>
            <a:pPr>
              <a:buNone/>
            </a:pPr>
            <a:r>
              <a:rPr lang="el-GR" dirty="0" smtClean="0"/>
              <a:t>Αρχίζει το ματς</a:t>
            </a:r>
          </a:p>
          <a:p>
            <a:pPr>
              <a:buNone/>
            </a:pPr>
            <a:r>
              <a:rPr lang="el-GR" dirty="0" smtClean="0"/>
              <a:t>Κανείς μην κουνιέται σωπάστε</a:t>
            </a:r>
          </a:p>
          <a:p>
            <a:pPr>
              <a:buNone/>
            </a:pPr>
            <a:r>
              <a:rPr lang="el-GR" dirty="0" smtClean="0"/>
              <a:t>Κι αρχίζει το ματς</a:t>
            </a:r>
          </a:p>
          <a:p>
            <a:pPr>
              <a:buNone/>
            </a:pPr>
            <a:endParaRPr lang="el-GR" dirty="0"/>
          </a:p>
        </p:txBody>
      </p:sp>
      <p:pic>
        <p:nvPicPr>
          <p:cNvPr id="4" name="3 - Εικόνα" descr="Ποδόσφαιρο.jpg"/>
          <p:cNvPicPr>
            <a:picLocks noChangeAspect="1"/>
          </p:cNvPicPr>
          <p:nvPr/>
        </p:nvPicPr>
        <p:blipFill>
          <a:blip r:embed="rId2"/>
          <a:stretch>
            <a:fillRect/>
          </a:stretch>
        </p:blipFill>
        <p:spPr>
          <a:xfrm>
            <a:off x="4429124" y="4214818"/>
            <a:ext cx="4000498" cy="2000249"/>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slide(fromBottom)">
                                      <p:cBhvr>
                                        <p:cTn id="25" dur="500"/>
                                        <p:tgtEl>
                                          <p:spTgt spid="3">
                                            <p:txEl>
                                              <p:pRg st="0" end="0"/>
                                            </p:txEl>
                                          </p:spTgt>
                                        </p:tgtEl>
                                      </p:cBhvr>
                                    </p:animEffect>
                                  </p:childTnLst>
                                </p:cTn>
                              </p:par>
                              <p:par>
                                <p:cTn id="26" presetID="12" presetClass="entr" presetSubtype="4" fill="hold" nodeType="with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slide(fromBottom)">
                                      <p:cBhvr>
                                        <p:cTn id="28" dur="500"/>
                                        <p:tgtEl>
                                          <p:spTgt spid="3">
                                            <p:txEl>
                                              <p:pRg st="1" end="1"/>
                                            </p:txEl>
                                          </p:spTgt>
                                        </p:tgtEl>
                                      </p:cBhvr>
                                    </p:animEffect>
                                  </p:childTnLst>
                                </p:cTn>
                              </p:par>
                              <p:par>
                                <p:cTn id="29" presetID="12" presetClass="entr" presetSubtype="4" fill="hold" nodeType="with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slide(fromBottom)">
                                      <p:cBhvr>
                                        <p:cTn id="31" dur="500"/>
                                        <p:tgtEl>
                                          <p:spTgt spid="3">
                                            <p:txEl>
                                              <p:pRg st="2" end="2"/>
                                            </p:txEl>
                                          </p:spTgt>
                                        </p:tgtEl>
                                      </p:cBhvr>
                                    </p:animEffect>
                                  </p:childTnLst>
                                </p:cTn>
                              </p:par>
                              <p:par>
                                <p:cTn id="32" presetID="12" presetClass="entr" presetSubtype="4" fill="hold" nodeType="with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slide(fromBottom)">
                                      <p:cBhvr>
                                        <p:cTn id="34" dur="500"/>
                                        <p:tgtEl>
                                          <p:spTgt spid="3">
                                            <p:txEl>
                                              <p:pRg st="3" end="3"/>
                                            </p:txEl>
                                          </p:spTgt>
                                        </p:tgtEl>
                                      </p:cBhvr>
                                    </p:animEffect>
                                  </p:childTnLst>
                                </p:cTn>
                              </p:par>
                              <p:par>
                                <p:cTn id="35" presetID="12" presetClass="entr" presetSubtype="4" fill="hold" nodeType="with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slide(fromBottom)">
                                      <p:cBhvr>
                                        <p:cTn id="37" dur="500"/>
                                        <p:tgtEl>
                                          <p:spTgt spid="3">
                                            <p:txEl>
                                              <p:pRg st="4" end="4"/>
                                            </p:txEl>
                                          </p:spTgt>
                                        </p:tgtEl>
                                      </p:cBhvr>
                                    </p:animEffect>
                                  </p:childTnLst>
                                </p:cTn>
                              </p:par>
                              <p:par>
                                <p:cTn id="38" presetID="12" presetClass="entr" presetSubtype="4" fill="hold"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slide(fromBottom)">
                                      <p:cBhvr>
                                        <p:cTn id="40" dur="500"/>
                                        <p:tgtEl>
                                          <p:spTgt spid="3">
                                            <p:txEl>
                                              <p:pRg st="5" end="5"/>
                                            </p:txEl>
                                          </p:spTgt>
                                        </p:tgtEl>
                                      </p:cBhvr>
                                    </p:animEffect>
                                  </p:childTnLst>
                                </p:cTn>
                              </p:par>
                              <p:par>
                                <p:cTn id="41" presetID="12" presetClass="entr" presetSubtype="4" fill="hold"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slide(fromBottom)">
                                      <p:cBhvr>
                                        <p:cTn id="43" dur="500"/>
                                        <p:tgtEl>
                                          <p:spTgt spid="3">
                                            <p:txEl>
                                              <p:pRg st="6" end="6"/>
                                            </p:txEl>
                                          </p:spTgt>
                                        </p:tgtEl>
                                      </p:cBhvr>
                                    </p:animEffect>
                                  </p:childTnLst>
                                </p:cTn>
                              </p:par>
                              <p:par>
                                <p:cTn id="44" presetID="12" presetClass="entr" presetSubtype="4" fill="hold" nodeType="with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slide(fromBottom)">
                                      <p:cBhvr>
                                        <p:cTn id="46" dur="500"/>
                                        <p:tgtEl>
                                          <p:spTgt spid="3">
                                            <p:txEl>
                                              <p:pRg st="7" end="7"/>
                                            </p:txEl>
                                          </p:spTgt>
                                        </p:tgtEl>
                                      </p:cBhvr>
                                    </p:animEffect>
                                  </p:childTnLst>
                                </p:cTn>
                              </p:par>
                              <p:par>
                                <p:cTn id="47" presetID="12" presetClass="entr" presetSubtype="4" fill="hold" nodeType="with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slide(fromBottom)">
                                      <p:cBhvr>
                                        <p:cTn id="49" dur="500"/>
                                        <p:tgtEl>
                                          <p:spTgt spid="3">
                                            <p:txEl>
                                              <p:pRg st="8" end="8"/>
                                            </p:txEl>
                                          </p:spTgt>
                                        </p:tgtEl>
                                      </p:cBhvr>
                                    </p:animEffect>
                                  </p:childTnLst>
                                </p:cTn>
                              </p:par>
                              <p:par>
                                <p:cTn id="50" presetID="12" presetClass="entr" presetSubtype="4" fill="hold" nodeType="with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slide(fromBottom)">
                                      <p:cBhvr>
                                        <p:cTn id="52" dur="500"/>
                                        <p:tgtEl>
                                          <p:spTgt spid="3">
                                            <p:txEl>
                                              <p:pRg st="9" end="9"/>
                                            </p:txEl>
                                          </p:spTgt>
                                        </p:tgtEl>
                                      </p:cBhvr>
                                    </p:animEffect>
                                  </p:childTnLst>
                                </p:cTn>
                              </p:par>
                              <p:par>
                                <p:cTn id="53" presetID="12" presetClass="entr" presetSubtype="4" fill="hold" nodeType="with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Effect transition="in" filter="slide(fromBottom)">
                                      <p:cBhvr>
                                        <p:cTn id="55" dur="500"/>
                                        <p:tgtEl>
                                          <p:spTgt spid="3">
                                            <p:txEl>
                                              <p:pRg st="10" end="10"/>
                                            </p:txEl>
                                          </p:spTgt>
                                        </p:tgtEl>
                                      </p:cBhvr>
                                    </p:animEffect>
                                  </p:childTnLst>
                                </p:cTn>
                              </p:par>
                              <p:par>
                                <p:cTn id="56" presetID="12" presetClass="entr" presetSubtype="4" fill="hold" nodeType="withEffect">
                                  <p:stCondLst>
                                    <p:cond delay="0"/>
                                  </p:stCondLst>
                                  <p:childTnLst>
                                    <p:set>
                                      <p:cBhvr>
                                        <p:cTn id="57" dur="1" fill="hold">
                                          <p:stCondLst>
                                            <p:cond delay="0"/>
                                          </p:stCondLst>
                                        </p:cTn>
                                        <p:tgtEl>
                                          <p:spTgt spid="3">
                                            <p:txEl>
                                              <p:pRg st="11" end="11"/>
                                            </p:txEl>
                                          </p:spTgt>
                                        </p:tgtEl>
                                        <p:attrNameLst>
                                          <p:attrName>style.visibility</p:attrName>
                                        </p:attrNameLst>
                                      </p:cBhvr>
                                      <p:to>
                                        <p:strVal val="visible"/>
                                      </p:to>
                                    </p:set>
                                    <p:animEffect transition="in" filter="slide(fromBottom)">
                                      <p:cBhvr>
                                        <p:cTn id="58" dur="500"/>
                                        <p:tgtEl>
                                          <p:spTgt spid="3">
                                            <p:txEl>
                                              <p:pRg st="11" end="11"/>
                                            </p:txEl>
                                          </p:spTgt>
                                        </p:tgtEl>
                                      </p:cBhvr>
                                    </p:animEffect>
                                  </p:childTnLst>
                                </p:cTn>
                              </p:par>
                              <p:par>
                                <p:cTn id="59" presetID="12" presetClass="entr" presetSubtype="4" fill="hold" nodeType="withEffect">
                                  <p:stCondLst>
                                    <p:cond delay="0"/>
                                  </p:stCondLst>
                                  <p:childTnLst>
                                    <p:set>
                                      <p:cBhvr>
                                        <p:cTn id="60" dur="1" fill="hold">
                                          <p:stCondLst>
                                            <p:cond delay="0"/>
                                          </p:stCondLst>
                                        </p:cTn>
                                        <p:tgtEl>
                                          <p:spTgt spid="3">
                                            <p:txEl>
                                              <p:pRg st="12" end="12"/>
                                            </p:txEl>
                                          </p:spTgt>
                                        </p:tgtEl>
                                        <p:attrNameLst>
                                          <p:attrName>style.visibility</p:attrName>
                                        </p:attrNameLst>
                                      </p:cBhvr>
                                      <p:to>
                                        <p:strVal val="visible"/>
                                      </p:to>
                                    </p:set>
                                    <p:animEffect transition="in" filter="slide(fromBottom)">
                                      <p:cBhvr>
                                        <p:cTn id="61" dur="500"/>
                                        <p:tgtEl>
                                          <p:spTgt spid="3">
                                            <p:txEl>
                                              <p:pRg st="12" end="12"/>
                                            </p:txEl>
                                          </p:spTgt>
                                        </p:tgtEl>
                                      </p:cBhvr>
                                    </p:animEffect>
                                  </p:childTnLst>
                                </p:cTn>
                              </p:par>
                              <p:par>
                                <p:cTn id="62" presetID="12" presetClass="entr" presetSubtype="4" fill="hold" nodeType="withEffect">
                                  <p:stCondLst>
                                    <p:cond delay="0"/>
                                  </p:stCondLst>
                                  <p:childTnLst>
                                    <p:set>
                                      <p:cBhvr>
                                        <p:cTn id="63" dur="1" fill="hold">
                                          <p:stCondLst>
                                            <p:cond delay="0"/>
                                          </p:stCondLst>
                                        </p:cTn>
                                        <p:tgtEl>
                                          <p:spTgt spid="3">
                                            <p:txEl>
                                              <p:pRg st="13" end="13"/>
                                            </p:txEl>
                                          </p:spTgt>
                                        </p:tgtEl>
                                        <p:attrNameLst>
                                          <p:attrName>style.visibility</p:attrName>
                                        </p:attrNameLst>
                                      </p:cBhvr>
                                      <p:to>
                                        <p:strVal val="visible"/>
                                      </p:to>
                                    </p:set>
                                    <p:animEffect transition="in" filter="slide(fromBottom)">
                                      <p:cBhvr>
                                        <p:cTn id="64" dur="500"/>
                                        <p:tgtEl>
                                          <p:spTgt spid="3">
                                            <p:txEl>
                                              <p:pRg st="13" end="13"/>
                                            </p:txEl>
                                          </p:spTgt>
                                        </p:tgtEl>
                                      </p:cBhvr>
                                    </p:animEffect>
                                  </p:childTnLst>
                                </p:cTn>
                              </p:par>
                              <p:par>
                                <p:cTn id="65" presetID="12" presetClass="entr" presetSubtype="4" fill="hold" nodeType="withEffect">
                                  <p:stCondLst>
                                    <p:cond delay="0"/>
                                  </p:stCondLst>
                                  <p:childTnLst>
                                    <p:set>
                                      <p:cBhvr>
                                        <p:cTn id="66" dur="1" fill="hold">
                                          <p:stCondLst>
                                            <p:cond delay="0"/>
                                          </p:stCondLst>
                                        </p:cTn>
                                        <p:tgtEl>
                                          <p:spTgt spid="3">
                                            <p:txEl>
                                              <p:pRg st="14" end="14"/>
                                            </p:txEl>
                                          </p:spTgt>
                                        </p:tgtEl>
                                        <p:attrNameLst>
                                          <p:attrName>style.visibility</p:attrName>
                                        </p:attrNameLst>
                                      </p:cBhvr>
                                      <p:to>
                                        <p:strVal val="visible"/>
                                      </p:to>
                                    </p:set>
                                    <p:animEffect transition="in" filter="slide(fromBottom)">
                                      <p:cBhvr>
                                        <p:cTn id="67" dur="500"/>
                                        <p:tgtEl>
                                          <p:spTgt spid="3">
                                            <p:txEl>
                                              <p:pRg st="14" end="1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6" presetClass="entr" presetSubtype="0" fill="hold" nodeType="clickEffect">
                                  <p:stCondLst>
                                    <p:cond delay="0"/>
                                  </p:stCondLst>
                                  <p:childTnLst>
                                    <p:set>
                                      <p:cBhvr>
                                        <p:cTn id="71" dur="1" fill="hold">
                                          <p:stCondLst>
                                            <p:cond delay="0"/>
                                          </p:stCondLst>
                                        </p:cTn>
                                        <p:tgtEl>
                                          <p:spTgt spid="4"/>
                                        </p:tgtEl>
                                        <p:attrNameLst>
                                          <p:attrName>style.visibility</p:attrName>
                                        </p:attrNameLst>
                                      </p:cBhvr>
                                      <p:to>
                                        <p:strVal val="visible"/>
                                      </p:to>
                                    </p:set>
                                    <p:animEffect transition="in" filter="wipe(down)">
                                      <p:cBhvr>
                                        <p:cTn id="72" dur="580">
                                          <p:stCondLst>
                                            <p:cond delay="0"/>
                                          </p:stCondLst>
                                        </p:cTn>
                                        <p:tgtEl>
                                          <p:spTgt spid="4"/>
                                        </p:tgtEl>
                                      </p:cBhvr>
                                    </p:animEffect>
                                    <p:anim calcmode="lin" valueType="num">
                                      <p:cBhvr>
                                        <p:cTn id="73"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74"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75"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76"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77"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78" dur="26">
                                          <p:stCondLst>
                                            <p:cond delay="650"/>
                                          </p:stCondLst>
                                        </p:cTn>
                                        <p:tgtEl>
                                          <p:spTgt spid="4"/>
                                        </p:tgtEl>
                                      </p:cBhvr>
                                      <p:to x="100000" y="60000"/>
                                    </p:animScale>
                                    <p:animScale>
                                      <p:cBhvr>
                                        <p:cTn id="79" dur="166" decel="50000">
                                          <p:stCondLst>
                                            <p:cond delay="676"/>
                                          </p:stCondLst>
                                        </p:cTn>
                                        <p:tgtEl>
                                          <p:spTgt spid="4"/>
                                        </p:tgtEl>
                                      </p:cBhvr>
                                      <p:to x="100000" y="100000"/>
                                    </p:animScale>
                                    <p:animScale>
                                      <p:cBhvr>
                                        <p:cTn id="80" dur="26">
                                          <p:stCondLst>
                                            <p:cond delay="1312"/>
                                          </p:stCondLst>
                                        </p:cTn>
                                        <p:tgtEl>
                                          <p:spTgt spid="4"/>
                                        </p:tgtEl>
                                      </p:cBhvr>
                                      <p:to x="100000" y="80000"/>
                                    </p:animScale>
                                    <p:animScale>
                                      <p:cBhvr>
                                        <p:cTn id="81" dur="166" decel="50000">
                                          <p:stCondLst>
                                            <p:cond delay="1338"/>
                                          </p:stCondLst>
                                        </p:cTn>
                                        <p:tgtEl>
                                          <p:spTgt spid="4"/>
                                        </p:tgtEl>
                                      </p:cBhvr>
                                      <p:to x="100000" y="100000"/>
                                    </p:animScale>
                                    <p:animScale>
                                      <p:cBhvr>
                                        <p:cTn id="82" dur="26">
                                          <p:stCondLst>
                                            <p:cond delay="1642"/>
                                          </p:stCondLst>
                                        </p:cTn>
                                        <p:tgtEl>
                                          <p:spTgt spid="4"/>
                                        </p:tgtEl>
                                      </p:cBhvr>
                                      <p:to x="100000" y="90000"/>
                                    </p:animScale>
                                    <p:animScale>
                                      <p:cBhvr>
                                        <p:cTn id="83" dur="166" decel="50000">
                                          <p:stCondLst>
                                            <p:cond delay="1668"/>
                                          </p:stCondLst>
                                        </p:cTn>
                                        <p:tgtEl>
                                          <p:spTgt spid="4"/>
                                        </p:tgtEl>
                                      </p:cBhvr>
                                      <p:to x="100000" y="100000"/>
                                    </p:animScale>
                                    <p:animScale>
                                      <p:cBhvr>
                                        <p:cTn id="84" dur="26">
                                          <p:stCondLst>
                                            <p:cond delay="1808"/>
                                          </p:stCondLst>
                                        </p:cTn>
                                        <p:tgtEl>
                                          <p:spTgt spid="4"/>
                                        </p:tgtEl>
                                      </p:cBhvr>
                                      <p:to x="100000" y="95000"/>
                                    </p:animScale>
                                    <p:animScale>
                                      <p:cBhvr>
                                        <p:cTn id="85"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ΠΟΙΗΜΑ</a:t>
            </a:r>
            <a:r>
              <a:rPr lang="en-US" dirty="0" smtClean="0"/>
              <a:t>:</a:t>
            </a:r>
            <a:r>
              <a:rPr lang="el-GR" dirty="0" smtClean="0"/>
              <a:t> </a:t>
            </a:r>
            <a:r>
              <a:rPr lang="en-US" dirty="0" smtClean="0"/>
              <a:t>“</a:t>
            </a:r>
            <a:r>
              <a:rPr lang="el-GR" dirty="0" smtClean="0"/>
              <a:t>Γηπεδο</a:t>
            </a:r>
            <a:r>
              <a:rPr lang="el-GR" dirty="0" smtClean="0"/>
              <a:t> στο </a:t>
            </a:r>
            <a:r>
              <a:rPr lang="el-GR" dirty="0" smtClean="0"/>
              <a:t>κιερι</a:t>
            </a:r>
            <a:r>
              <a:rPr lang="en-US" dirty="0" smtClean="0"/>
              <a:t>”</a:t>
            </a:r>
            <a:endParaRPr lang="el-GR" dirty="0"/>
          </a:p>
        </p:txBody>
      </p:sp>
      <p:sp>
        <p:nvSpPr>
          <p:cNvPr id="3" name="2 - Θέση περιεχομένου"/>
          <p:cNvSpPr>
            <a:spLocks noGrp="1"/>
          </p:cNvSpPr>
          <p:nvPr>
            <p:ph idx="1"/>
          </p:nvPr>
        </p:nvSpPr>
        <p:spPr/>
        <p:txBody>
          <a:bodyPr>
            <a:normAutofit fontScale="32500" lnSpcReduction="20000"/>
          </a:bodyPr>
          <a:lstStyle/>
          <a:p>
            <a:pPr>
              <a:buNone/>
            </a:pPr>
            <a:r>
              <a:rPr lang="el-GR" sz="4300" dirty="0" smtClean="0"/>
              <a:t>Όσα στεγάστηκαν στη μεθυσμένη ψυχή μου</a:t>
            </a:r>
          </a:p>
          <a:p>
            <a:pPr>
              <a:buNone/>
            </a:pPr>
            <a:r>
              <a:rPr lang="el-GR" sz="4300" dirty="0" smtClean="0"/>
              <a:t>καθώς γύρευαν σπίτι </a:t>
            </a:r>
            <a:r>
              <a:rPr lang="el-GR" sz="4300" dirty="0" smtClean="0"/>
              <a:t>μοναχικό, οικόπεδο </a:t>
            </a:r>
            <a:r>
              <a:rPr lang="el-GR" sz="4300" dirty="0" smtClean="0"/>
              <a:t>απερίφραχτο</a:t>
            </a:r>
          </a:p>
          <a:p>
            <a:pPr>
              <a:buNone/>
            </a:pPr>
            <a:r>
              <a:rPr lang="el-GR" sz="4300" dirty="0" smtClean="0"/>
              <a:t>ή δρόμο </a:t>
            </a:r>
            <a:r>
              <a:rPr lang="el-GR" sz="4300" dirty="0" smtClean="0"/>
              <a:t>χορταριασμένο σ‘ </a:t>
            </a:r>
            <a:r>
              <a:rPr lang="el-GR" sz="4300" dirty="0" smtClean="0"/>
              <a:t>εργατούπολη</a:t>
            </a:r>
            <a:r>
              <a:rPr lang="el-GR" sz="4300" dirty="0" smtClean="0"/>
              <a:t>,</a:t>
            </a:r>
            <a:endParaRPr lang="el-GR" sz="4300" dirty="0" smtClean="0"/>
          </a:p>
          <a:p>
            <a:pPr>
              <a:buNone/>
            </a:pPr>
            <a:r>
              <a:rPr lang="el-GR" sz="4300" dirty="0" smtClean="0"/>
              <a:t>απόψε θα με βρούνε σα να ξεχάστηκα </a:t>
            </a:r>
            <a:r>
              <a:rPr lang="el-GR" sz="4300" dirty="0" smtClean="0"/>
              <a:t>                             Νίκος-Αλέξης </a:t>
            </a:r>
            <a:r>
              <a:rPr lang="el-GR" sz="4300" dirty="0" smtClean="0"/>
              <a:t>Ασλανόγλου</a:t>
            </a:r>
            <a:endParaRPr lang="el-GR" sz="4300" dirty="0" smtClean="0"/>
          </a:p>
          <a:p>
            <a:pPr>
              <a:buNone/>
            </a:pPr>
            <a:r>
              <a:rPr lang="el-GR" sz="4300" dirty="0" smtClean="0"/>
              <a:t>μες </a:t>
            </a:r>
            <a:r>
              <a:rPr lang="el-GR" sz="4300" dirty="0" smtClean="0"/>
              <a:t>στο μεγάλο γήπεδο.</a:t>
            </a:r>
          </a:p>
          <a:p>
            <a:pPr>
              <a:buNone/>
            </a:pPr>
            <a:r>
              <a:rPr lang="el-GR" sz="4300" dirty="0" smtClean="0"/>
              <a:t>Τώρα που βρέχει με το </a:t>
            </a:r>
            <a:r>
              <a:rPr lang="el-GR" sz="4300" dirty="0" smtClean="0"/>
              <a:t>απόβραδο</a:t>
            </a:r>
          </a:p>
          <a:p>
            <a:pPr>
              <a:buNone/>
            </a:pPr>
            <a:r>
              <a:rPr lang="el-GR" sz="4300" dirty="0" smtClean="0"/>
              <a:t>κ‘ η </a:t>
            </a:r>
            <a:r>
              <a:rPr lang="el-GR" sz="4300" dirty="0" smtClean="0"/>
              <a:t>πόλη χαλαρώνει τους αργαλειούς,</a:t>
            </a:r>
          </a:p>
          <a:p>
            <a:pPr>
              <a:buNone/>
            </a:pPr>
            <a:r>
              <a:rPr lang="el-GR" sz="4300" dirty="0" smtClean="0"/>
              <a:t>το γήπεδο αθόρυβα απλώνει μια θάλασσα</a:t>
            </a:r>
          </a:p>
          <a:p>
            <a:pPr>
              <a:buNone/>
            </a:pPr>
            <a:r>
              <a:rPr lang="el-GR" sz="4300" dirty="0" smtClean="0"/>
              <a:t>ψαλιδισμένη την πρασιά του.</a:t>
            </a:r>
          </a:p>
          <a:p>
            <a:pPr>
              <a:buNone/>
            </a:pPr>
            <a:r>
              <a:rPr lang="el-GR" sz="4300" dirty="0" smtClean="0"/>
              <a:t>Χώμα και ήχοι απάτητοι </a:t>
            </a:r>
            <a:r>
              <a:rPr lang="el-GR" sz="4300" dirty="0" smtClean="0"/>
              <a:t>χορεύουν </a:t>
            </a:r>
            <a:r>
              <a:rPr lang="el-GR" sz="4300" dirty="0" smtClean="0"/>
              <a:t>στην βροχή.</a:t>
            </a:r>
          </a:p>
          <a:p>
            <a:pPr>
              <a:buNone/>
            </a:pPr>
            <a:r>
              <a:rPr lang="el-GR" sz="4300" dirty="0" smtClean="0"/>
              <a:t>Όλα γυρίζουν εκεί που δεν αρχίνισαν ποτέ,</a:t>
            </a:r>
          </a:p>
          <a:p>
            <a:pPr>
              <a:buNone/>
            </a:pPr>
            <a:r>
              <a:rPr lang="el-GR" sz="4300" dirty="0" smtClean="0"/>
              <a:t>μες την αγάπη.</a:t>
            </a:r>
          </a:p>
          <a:p>
            <a:pPr>
              <a:buNone/>
            </a:pPr>
            <a:r>
              <a:rPr lang="el-GR" sz="4300" dirty="0" smtClean="0"/>
              <a:t>Κάποτε φαντάζομαι το γήπεδο στο </a:t>
            </a:r>
            <a:r>
              <a:rPr lang="el-GR" sz="4300" dirty="0" smtClean="0"/>
              <a:t>κιερί</a:t>
            </a:r>
            <a:endParaRPr lang="el-GR" sz="4300" dirty="0" smtClean="0"/>
          </a:p>
          <a:p>
            <a:pPr>
              <a:buNone/>
            </a:pPr>
            <a:r>
              <a:rPr lang="el-GR" sz="4300" dirty="0" smtClean="0"/>
              <a:t>να γίνεται μια πρώιμα θαμμένη αρετή</a:t>
            </a:r>
          </a:p>
          <a:p>
            <a:pPr>
              <a:buNone/>
            </a:pPr>
            <a:r>
              <a:rPr lang="el-GR" sz="4300" dirty="0" smtClean="0"/>
              <a:t>κι η απόθεση της καλαθόσφαιρας </a:t>
            </a:r>
          </a:p>
          <a:p>
            <a:pPr>
              <a:buNone/>
            </a:pPr>
            <a:r>
              <a:rPr lang="el-GR" sz="4300" dirty="0" smtClean="0"/>
              <a:t>απ‘ τις </a:t>
            </a:r>
            <a:r>
              <a:rPr lang="el-GR" sz="4300" dirty="0" smtClean="0"/>
              <a:t>κερκίδες ως τους παίκτες</a:t>
            </a:r>
          </a:p>
          <a:p>
            <a:pPr>
              <a:buNone/>
            </a:pPr>
            <a:r>
              <a:rPr lang="el-GR" sz="4300" dirty="0" smtClean="0"/>
              <a:t>να </a:t>
            </a:r>
            <a:r>
              <a:rPr lang="el-GR" sz="4300" dirty="0" smtClean="0"/>
              <a:t>στίβεται</a:t>
            </a:r>
            <a:r>
              <a:rPr lang="el-GR" sz="4300" dirty="0" smtClean="0"/>
              <a:t> στο σούρουπο</a:t>
            </a:r>
          </a:p>
          <a:p>
            <a:pPr>
              <a:buNone/>
            </a:pPr>
            <a:r>
              <a:rPr lang="el-GR" sz="4300" dirty="0" smtClean="0"/>
              <a:t>καθώς όλα γυρίζουν εκεί που δεν αρχίνισαν ποτέ,</a:t>
            </a:r>
          </a:p>
          <a:p>
            <a:pPr>
              <a:buNone/>
            </a:pPr>
            <a:r>
              <a:rPr lang="el-GR" sz="4300" dirty="0" smtClean="0"/>
              <a:t>μες την αγάπη.</a:t>
            </a:r>
          </a:p>
          <a:p>
            <a:pPr>
              <a:buNone/>
            </a:pPr>
            <a:r>
              <a:rPr lang="el-GR" sz="4300" dirty="0" smtClean="0"/>
              <a:t>Είναι ένα γήπεδο που βρέχεται και με στεγάζει.</a:t>
            </a:r>
          </a:p>
          <a:p>
            <a:pPr>
              <a:buNone/>
            </a:pPr>
            <a:endParaRPr lang="el-GR" dirty="0"/>
          </a:p>
        </p:txBody>
      </p:sp>
      <p:pic>
        <p:nvPicPr>
          <p:cNvPr id="5" name="4 - Εικόνα" descr="football.jpg"/>
          <p:cNvPicPr>
            <a:picLocks noChangeAspect="1"/>
          </p:cNvPicPr>
          <p:nvPr/>
        </p:nvPicPr>
        <p:blipFill>
          <a:blip r:embed="rId2"/>
          <a:stretch>
            <a:fillRect/>
          </a:stretch>
        </p:blipFill>
        <p:spPr>
          <a:xfrm>
            <a:off x="5072066" y="3643314"/>
            <a:ext cx="3429004" cy="2286003"/>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slide(fromBottom)">
                                      <p:cBhvr>
                                        <p:cTn id="25" dur="500"/>
                                        <p:tgtEl>
                                          <p:spTgt spid="3">
                                            <p:txEl>
                                              <p:pRg st="0" end="0"/>
                                            </p:txEl>
                                          </p:spTgt>
                                        </p:tgtEl>
                                      </p:cBhvr>
                                    </p:animEffect>
                                  </p:childTnLst>
                                </p:cTn>
                              </p:par>
                              <p:par>
                                <p:cTn id="26" presetID="12" presetClass="entr" presetSubtype="4" fill="hold" nodeType="with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slide(fromBottom)">
                                      <p:cBhvr>
                                        <p:cTn id="28" dur="500"/>
                                        <p:tgtEl>
                                          <p:spTgt spid="3">
                                            <p:txEl>
                                              <p:pRg st="1" end="1"/>
                                            </p:txEl>
                                          </p:spTgt>
                                        </p:tgtEl>
                                      </p:cBhvr>
                                    </p:animEffect>
                                  </p:childTnLst>
                                </p:cTn>
                              </p:par>
                              <p:par>
                                <p:cTn id="29" presetID="12" presetClass="entr" presetSubtype="4" fill="hold" nodeType="with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slide(fromBottom)">
                                      <p:cBhvr>
                                        <p:cTn id="31" dur="500"/>
                                        <p:tgtEl>
                                          <p:spTgt spid="3">
                                            <p:txEl>
                                              <p:pRg st="2" end="2"/>
                                            </p:txEl>
                                          </p:spTgt>
                                        </p:tgtEl>
                                      </p:cBhvr>
                                    </p:animEffect>
                                  </p:childTnLst>
                                </p:cTn>
                              </p:par>
                              <p:par>
                                <p:cTn id="32" presetID="12" presetClass="entr" presetSubtype="4" fill="hold" nodeType="with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slide(fromBottom)">
                                      <p:cBhvr>
                                        <p:cTn id="34" dur="500"/>
                                        <p:tgtEl>
                                          <p:spTgt spid="3">
                                            <p:txEl>
                                              <p:pRg st="3" end="3"/>
                                            </p:txEl>
                                          </p:spTgt>
                                        </p:tgtEl>
                                      </p:cBhvr>
                                    </p:animEffect>
                                  </p:childTnLst>
                                </p:cTn>
                              </p:par>
                              <p:par>
                                <p:cTn id="35" presetID="12" presetClass="entr" presetSubtype="4" fill="hold" nodeType="with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slide(fromBottom)">
                                      <p:cBhvr>
                                        <p:cTn id="37" dur="500"/>
                                        <p:tgtEl>
                                          <p:spTgt spid="3">
                                            <p:txEl>
                                              <p:pRg st="4" end="4"/>
                                            </p:txEl>
                                          </p:spTgt>
                                        </p:tgtEl>
                                      </p:cBhvr>
                                    </p:animEffect>
                                  </p:childTnLst>
                                </p:cTn>
                              </p:par>
                              <p:par>
                                <p:cTn id="38" presetID="12" presetClass="entr" presetSubtype="4" fill="hold"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slide(fromBottom)">
                                      <p:cBhvr>
                                        <p:cTn id="40" dur="500"/>
                                        <p:tgtEl>
                                          <p:spTgt spid="3">
                                            <p:txEl>
                                              <p:pRg st="5" end="5"/>
                                            </p:txEl>
                                          </p:spTgt>
                                        </p:tgtEl>
                                      </p:cBhvr>
                                    </p:animEffect>
                                  </p:childTnLst>
                                </p:cTn>
                              </p:par>
                              <p:par>
                                <p:cTn id="41" presetID="12" presetClass="entr" presetSubtype="4" fill="hold"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slide(fromBottom)">
                                      <p:cBhvr>
                                        <p:cTn id="43" dur="500"/>
                                        <p:tgtEl>
                                          <p:spTgt spid="3">
                                            <p:txEl>
                                              <p:pRg st="6" end="6"/>
                                            </p:txEl>
                                          </p:spTgt>
                                        </p:tgtEl>
                                      </p:cBhvr>
                                    </p:animEffect>
                                  </p:childTnLst>
                                </p:cTn>
                              </p:par>
                              <p:par>
                                <p:cTn id="44" presetID="12" presetClass="entr" presetSubtype="4" fill="hold" nodeType="with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slide(fromBottom)">
                                      <p:cBhvr>
                                        <p:cTn id="46" dur="500"/>
                                        <p:tgtEl>
                                          <p:spTgt spid="3">
                                            <p:txEl>
                                              <p:pRg st="7" end="7"/>
                                            </p:txEl>
                                          </p:spTgt>
                                        </p:tgtEl>
                                      </p:cBhvr>
                                    </p:animEffect>
                                  </p:childTnLst>
                                </p:cTn>
                              </p:par>
                              <p:par>
                                <p:cTn id="47" presetID="12" presetClass="entr" presetSubtype="4" fill="hold" nodeType="with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slide(fromBottom)">
                                      <p:cBhvr>
                                        <p:cTn id="49" dur="500"/>
                                        <p:tgtEl>
                                          <p:spTgt spid="3">
                                            <p:txEl>
                                              <p:pRg st="8" end="8"/>
                                            </p:txEl>
                                          </p:spTgt>
                                        </p:tgtEl>
                                      </p:cBhvr>
                                    </p:animEffect>
                                  </p:childTnLst>
                                </p:cTn>
                              </p:par>
                              <p:par>
                                <p:cTn id="50" presetID="12" presetClass="entr" presetSubtype="4" fill="hold" nodeType="with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slide(fromBottom)">
                                      <p:cBhvr>
                                        <p:cTn id="52" dur="500"/>
                                        <p:tgtEl>
                                          <p:spTgt spid="3">
                                            <p:txEl>
                                              <p:pRg st="9" end="9"/>
                                            </p:txEl>
                                          </p:spTgt>
                                        </p:tgtEl>
                                      </p:cBhvr>
                                    </p:animEffect>
                                  </p:childTnLst>
                                </p:cTn>
                              </p:par>
                              <p:par>
                                <p:cTn id="53" presetID="12" presetClass="entr" presetSubtype="4" fill="hold" nodeType="with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Effect transition="in" filter="slide(fromBottom)">
                                      <p:cBhvr>
                                        <p:cTn id="55" dur="500"/>
                                        <p:tgtEl>
                                          <p:spTgt spid="3">
                                            <p:txEl>
                                              <p:pRg st="10" end="10"/>
                                            </p:txEl>
                                          </p:spTgt>
                                        </p:tgtEl>
                                      </p:cBhvr>
                                    </p:animEffect>
                                  </p:childTnLst>
                                </p:cTn>
                              </p:par>
                              <p:par>
                                <p:cTn id="56" presetID="12" presetClass="entr" presetSubtype="4" fill="hold" nodeType="withEffect">
                                  <p:stCondLst>
                                    <p:cond delay="0"/>
                                  </p:stCondLst>
                                  <p:childTnLst>
                                    <p:set>
                                      <p:cBhvr>
                                        <p:cTn id="57" dur="1" fill="hold">
                                          <p:stCondLst>
                                            <p:cond delay="0"/>
                                          </p:stCondLst>
                                        </p:cTn>
                                        <p:tgtEl>
                                          <p:spTgt spid="3">
                                            <p:txEl>
                                              <p:pRg st="11" end="11"/>
                                            </p:txEl>
                                          </p:spTgt>
                                        </p:tgtEl>
                                        <p:attrNameLst>
                                          <p:attrName>style.visibility</p:attrName>
                                        </p:attrNameLst>
                                      </p:cBhvr>
                                      <p:to>
                                        <p:strVal val="visible"/>
                                      </p:to>
                                    </p:set>
                                    <p:animEffect transition="in" filter="slide(fromBottom)">
                                      <p:cBhvr>
                                        <p:cTn id="58" dur="500"/>
                                        <p:tgtEl>
                                          <p:spTgt spid="3">
                                            <p:txEl>
                                              <p:pRg st="11" end="11"/>
                                            </p:txEl>
                                          </p:spTgt>
                                        </p:tgtEl>
                                      </p:cBhvr>
                                    </p:animEffect>
                                  </p:childTnLst>
                                </p:cTn>
                              </p:par>
                              <p:par>
                                <p:cTn id="59" presetID="12" presetClass="entr" presetSubtype="4" fill="hold" nodeType="withEffect">
                                  <p:stCondLst>
                                    <p:cond delay="0"/>
                                  </p:stCondLst>
                                  <p:childTnLst>
                                    <p:set>
                                      <p:cBhvr>
                                        <p:cTn id="60" dur="1" fill="hold">
                                          <p:stCondLst>
                                            <p:cond delay="0"/>
                                          </p:stCondLst>
                                        </p:cTn>
                                        <p:tgtEl>
                                          <p:spTgt spid="3">
                                            <p:txEl>
                                              <p:pRg st="12" end="12"/>
                                            </p:txEl>
                                          </p:spTgt>
                                        </p:tgtEl>
                                        <p:attrNameLst>
                                          <p:attrName>style.visibility</p:attrName>
                                        </p:attrNameLst>
                                      </p:cBhvr>
                                      <p:to>
                                        <p:strVal val="visible"/>
                                      </p:to>
                                    </p:set>
                                    <p:animEffect transition="in" filter="slide(fromBottom)">
                                      <p:cBhvr>
                                        <p:cTn id="61" dur="500"/>
                                        <p:tgtEl>
                                          <p:spTgt spid="3">
                                            <p:txEl>
                                              <p:pRg st="12" end="12"/>
                                            </p:txEl>
                                          </p:spTgt>
                                        </p:tgtEl>
                                      </p:cBhvr>
                                    </p:animEffect>
                                  </p:childTnLst>
                                </p:cTn>
                              </p:par>
                              <p:par>
                                <p:cTn id="62" presetID="12" presetClass="entr" presetSubtype="4" fill="hold" nodeType="withEffect">
                                  <p:stCondLst>
                                    <p:cond delay="0"/>
                                  </p:stCondLst>
                                  <p:childTnLst>
                                    <p:set>
                                      <p:cBhvr>
                                        <p:cTn id="63" dur="1" fill="hold">
                                          <p:stCondLst>
                                            <p:cond delay="0"/>
                                          </p:stCondLst>
                                        </p:cTn>
                                        <p:tgtEl>
                                          <p:spTgt spid="3">
                                            <p:txEl>
                                              <p:pRg st="13" end="13"/>
                                            </p:txEl>
                                          </p:spTgt>
                                        </p:tgtEl>
                                        <p:attrNameLst>
                                          <p:attrName>style.visibility</p:attrName>
                                        </p:attrNameLst>
                                      </p:cBhvr>
                                      <p:to>
                                        <p:strVal val="visible"/>
                                      </p:to>
                                    </p:set>
                                    <p:animEffect transition="in" filter="slide(fromBottom)">
                                      <p:cBhvr>
                                        <p:cTn id="64" dur="500"/>
                                        <p:tgtEl>
                                          <p:spTgt spid="3">
                                            <p:txEl>
                                              <p:pRg st="13" end="13"/>
                                            </p:txEl>
                                          </p:spTgt>
                                        </p:tgtEl>
                                      </p:cBhvr>
                                    </p:animEffect>
                                  </p:childTnLst>
                                </p:cTn>
                              </p:par>
                              <p:par>
                                <p:cTn id="65" presetID="12" presetClass="entr" presetSubtype="4" fill="hold" nodeType="withEffect">
                                  <p:stCondLst>
                                    <p:cond delay="0"/>
                                  </p:stCondLst>
                                  <p:childTnLst>
                                    <p:set>
                                      <p:cBhvr>
                                        <p:cTn id="66" dur="1" fill="hold">
                                          <p:stCondLst>
                                            <p:cond delay="0"/>
                                          </p:stCondLst>
                                        </p:cTn>
                                        <p:tgtEl>
                                          <p:spTgt spid="3">
                                            <p:txEl>
                                              <p:pRg st="14" end="14"/>
                                            </p:txEl>
                                          </p:spTgt>
                                        </p:tgtEl>
                                        <p:attrNameLst>
                                          <p:attrName>style.visibility</p:attrName>
                                        </p:attrNameLst>
                                      </p:cBhvr>
                                      <p:to>
                                        <p:strVal val="visible"/>
                                      </p:to>
                                    </p:set>
                                    <p:animEffect transition="in" filter="slide(fromBottom)">
                                      <p:cBhvr>
                                        <p:cTn id="67" dur="500"/>
                                        <p:tgtEl>
                                          <p:spTgt spid="3">
                                            <p:txEl>
                                              <p:pRg st="14" end="14"/>
                                            </p:txEl>
                                          </p:spTgt>
                                        </p:tgtEl>
                                      </p:cBhvr>
                                    </p:animEffect>
                                  </p:childTnLst>
                                </p:cTn>
                              </p:par>
                              <p:par>
                                <p:cTn id="68" presetID="12" presetClass="entr" presetSubtype="4" fill="hold" nodeType="withEffect">
                                  <p:stCondLst>
                                    <p:cond delay="0"/>
                                  </p:stCondLst>
                                  <p:childTnLst>
                                    <p:set>
                                      <p:cBhvr>
                                        <p:cTn id="69" dur="1" fill="hold">
                                          <p:stCondLst>
                                            <p:cond delay="0"/>
                                          </p:stCondLst>
                                        </p:cTn>
                                        <p:tgtEl>
                                          <p:spTgt spid="3">
                                            <p:txEl>
                                              <p:pRg st="15" end="15"/>
                                            </p:txEl>
                                          </p:spTgt>
                                        </p:tgtEl>
                                        <p:attrNameLst>
                                          <p:attrName>style.visibility</p:attrName>
                                        </p:attrNameLst>
                                      </p:cBhvr>
                                      <p:to>
                                        <p:strVal val="visible"/>
                                      </p:to>
                                    </p:set>
                                    <p:animEffect transition="in" filter="slide(fromBottom)">
                                      <p:cBhvr>
                                        <p:cTn id="70" dur="500"/>
                                        <p:tgtEl>
                                          <p:spTgt spid="3">
                                            <p:txEl>
                                              <p:pRg st="15" end="15"/>
                                            </p:txEl>
                                          </p:spTgt>
                                        </p:tgtEl>
                                      </p:cBhvr>
                                    </p:animEffect>
                                  </p:childTnLst>
                                </p:cTn>
                              </p:par>
                              <p:par>
                                <p:cTn id="71" presetID="12" presetClass="entr" presetSubtype="4" fill="hold" nodeType="withEffect">
                                  <p:stCondLst>
                                    <p:cond delay="0"/>
                                  </p:stCondLst>
                                  <p:childTnLst>
                                    <p:set>
                                      <p:cBhvr>
                                        <p:cTn id="72" dur="1" fill="hold">
                                          <p:stCondLst>
                                            <p:cond delay="0"/>
                                          </p:stCondLst>
                                        </p:cTn>
                                        <p:tgtEl>
                                          <p:spTgt spid="3">
                                            <p:txEl>
                                              <p:pRg st="16" end="16"/>
                                            </p:txEl>
                                          </p:spTgt>
                                        </p:tgtEl>
                                        <p:attrNameLst>
                                          <p:attrName>style.visibility</p:attrName>
                                        </p:attrNameLst>
                                      </p:cBhvr>
                                      <p:to>
                                        <p:strVal val="visible"/>
                                      </p:to>
                                    </p:set>
                                    <p:animEffect transition="in" filter="slide(fromBottom)">
                                      <p:cBhvr>
                                        <p:cTn id="73" dur="500"/>
                                        <p:tgtEl>
                                          <p:spTgt spid="3">
                                            <p:txEl>
                                              <p:pRg st="16" end="16"/>
                                            </p:txEl>
                                          </p:spTgt>
                                        </p:tgtEl>
                                      </p:cBhvr>
                                    </p:animEffect>
                                  </p:childTnLst>
                                </p:cTn>
                              </p:par>
                              <p:par>
                                <p:cTn id="74" presetID="12" presetClass="entr" presetSubtype="4" fill="hold" nodeType="withEffect">
                                  <p:stCondLst>
                                    <p:cond delay="0"/>
                                  </p:stCondLst>
                                  <p:childTnLst>
                                    <p:set>
                                      <p:cBhvr>
                                        <p:cTn id="75" dur="1" fill="hold">
                                          <p:stCondLst>
                                            <p:cond delay="0"/>
                                          </p:stCondLst>
                                        </p:cTn>
                                        <p:tgtEl>
                                          <p:spTgt spid="3">
                                            <p:txEl>
                                              <p:pRg st="17" end="17"/>
                                            </p:txEl>
                                          </p:spTgt>
                                        </p:tgtEl>
                                        <p:attrNameLst>
                                          <p:attrName>style.visibility</p:attrName>
                                        </p:attrNameLst>
                                      </p:cBhvr>
                                      <p:to>
                                        <p:strVal val="visible"/>
                                      </p:to>
                                    </p:set>
                                    <p:animEffect transition="in" filter="slide(fromBottom)">
                                      <p:cBhvr>
                                        <p:cTn id="76" dur="500"/>
                                        <p:tgtEl>
                                          <p:spTgt spid="3">
                                            <p:txEl>
                                              <p:pRg st="17" end="17"/>
                                            </p:txEl>
                                          </p:spTgt>
                                        </p:tgtEl>
                                      </p:cBhvr>
                                    </p:animEffect>
                                  </p:childTnLst>
                                </p:cTn>
                              </p:par>
                              <p:par>
                                <p:cTn id="77" presetID="12" presetClass="entr" presetSubtype="4" fill="hold" nodeType="withEffect">
                                  <p:stCondLst>
                                    <p:cond delay="0"/>
                                  </p:stCondLst>
                                  <p:childTnLst>
                                    <p:set>
                                      <p:cBhvr>
                                        <p:cTn id="78" dur="1" fill="hold">
                                          <p:stCondLst>
                                            <p:cond delay="0"/>
                                          </p:stCondLst>
                                        </p:cTn>
                                        <p:tgtEl>
                                          <p:spTgt spid="3">
                                            <p:txEl>
                                              <p:pRg st="18" end="18"/>
                                            </p:txEl>
                                          </p:spTgt>
                                        </p:tgtEl>
                                        <p:attrNameLst>
                                          <p:attrName>style.visibility</p:attrName>
                                        </p:attrNameLst>
                                      </p:cBhvr>
                                      <p:to>
                                        <p:strVal val="visible"/>
                                      </p:to>
                                    </p:set>
                                    <p:animEffect transition="in" filter="slide(fromBottom)">
                                      <p:cBhvr>
                                        <p:cTn id="79" dur="500"/>
                                        <p:tgtEl>
                                          <p:spTgt spid="3">
                                            <p:txEl>
                                              <p:pRg st="18" end="18"/>
                                            </p:txEl>
                                          </p:spTgt>
                                        </p:tgtEl>
                                      </p:cBhvr>
                                    </p:animEffect>
                                  </p:childTnLst>
                                </p:cTn>
                              </p:par>
                              <p:par>
                                <p:cTn id="80" presetID="12" presetClass="entr" presetSubtype="4" fill="hold" nodeType="withEffect">
                                  <p:stCondLst>
                                    <p:cond delay="0"/>
                                  </p:stCondLst>
                                  <p:childTnLst>
                                    <p:set>
                                      <p:cBhvr>
                                        <p:cTn id="81" dur="1" fill="hold">
                                          <p:stCondLst>
                                            <p:cond delay="0"/>
                                          </p:stCondLst>
                                        </p:cTn>
                                        <p:tgtEl>
                                          <p:spTgt spid="3">
                                            <p:txEl>
                                              <p:pRg st="19" end="19"/>
                                            </p:txEl>
                                          </p:spTgt>
                                        </p:tgtEl>
                                        <p:attrNameLst>
                                          <p:attrName>style.visibility</p:attrName>
                                        </p:attrNameLst>
                                      </p:cBhvr>
                                      <p:to>
                                        <p:strVal val="visible"/>
                                      </p:to>
                                    </p:set>
                                    <p:animEffect transition="in" filter="slide(fromBottom)">
                                      <p:cBhvr>
                                        <p:cTn id="82" dur="500"/>
                                        <p:tgtEl>
                                          <p:spTgt spid="3">
                                            <p:txEl>
                                              <p:pRg st="19" end="19"/>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26" presetClass="entr" presetSubtype="0" fill="hold" nodeType="clickEffect">
                                  <p:stCondLst>
                                    <p:cond delay="0"/>
                                  </p:stCondLst>
                                  <p:childTnLst>
                                    <p:set>
                                      <p:cBhvr>
                                        <p:cTn id="86" dur="1" fill="hold">
                                          <p:stCondLst>
                                            <p:cond delay="0"/>
                                          </p:stCondLst>
                                        </p:cTn>
                                        <p:tgtEl>
                                          <p:spTgt spid="5"/>
                                        </p:tgtEl>
                                        <p:attrNameLst>
                                          <p:attrName>style.visibility</p:attrName>
                                        </p:attrNameLst>
                                      </p:cBhvr>
                                      <p:to>
                                        <p:strVal val="visible"/>
                                      </p:to>
                                    </p:set>
                                    <p:animEffect transition="in" filter="wipe(down)">
                                      <p:cBhvr>
                                        <p:cTn id="87" dur="580">
                                          <p:stCondLst>
                                            <p:cond delay="0"/>
                                          </p:stCondLst>
                                        </p:cTn>
                                        <p:tgtEl>
                                          <p:spTgt spid="5"/>
                                        </p:tgtEl>
                                      </p:cBhvr>
                                    </p:animEffect>
                                    <p:anim calcmode="lin" valueType="num">
                                      <p:cBhvr>
                                        <p:cTn id="8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93" dur="26">
                                          <p:stCondLst>
                                            <p:cond delay="650"/>
                                          </p:stCondLst>
                                        </p:cTn>
                                        <p:tgtEl>
                                          <p:spTgt spid="5"/>
                                        </p:tgtEl>
                                      </p:cBhvr>
                                      <p:to x="100000" y="60000"/>
                                    </p:animScale>
                                    <p:animScale>
                                      <p:cBhvr>
                                        <p:cTn id="94" dur="166" decel="50000">
                                          <p:stCondLst>
                                            <p:cond delay="676"/>
                                          </p:stCondLst>
                                        </p:cTn>
                                        <p:tgtEl>
                                          <p:spTgt spid="5"/>
                                        </p:tgtEl>
                                      </p:cBhvr>
                                      <p:to x="100000" y="100000"/>
                                    </p:animScale>
                                    <p:animScale>
                                      <p:cBhvr>
                                        <p:cTn id="95" dur="26">
                                          <p:stCondLst>
                                            <p:cond delay="1312"/>
                                          </p:stCondLst>
                                        </p:cTn>
                                        <p:tgtEl>
                                          <p:spTgt spid="5"/>
                                        </p:tgtEl>
                                      </p:cBhvr>
                                      <p:to x="100000" y="80000"/>
                                    </p:animScale>
                                    <p:animScale>
                                      <p:cBhvr>
                                        <p:cTn id="96" dur="166" decel="50000">
                                          <p:stCondLst>
                                            <p:cond delay="1338"/>
                                          </p:stCondLst>
                                        </p:cTn>
                                        <p:tgtEl>
                                          <p:spTgt spid="5"/>
                                        </p:tgtEl>
                                      </p:cBhvr>
                                      <p:to x="100000" y="100000"/>
                                    </p:animScale>
                                    <p:animScale>
                                      <p:cBhvr>
                                        <p:cTn id="97" dur="26">
                                          <p:stCondLst>
                                            <p:cond delay="1642"/>
                                          </p:stCondLst>
                                        </p:cTn>
                                        <p:tgtEl>
                                          <p:spTgt spid="5"/>
                                        </p:tgtEl>
                                      </p:cBhvr>
                                      <p:to x="100000" y="90000"/>
                                    </p:animScale>
                                    <p:animScale>
                                      <p:cBhvr>
                                        <p:cTn id="98" dur="166" decel="50000">
                                          <p:stCondLst>
                                            <p:cond delay="1668"/>
                                          </p:stCondLst>
                                        </p:cTn>
                                        <p:tgtEl>
                                          <p:spTgt spid="5"/>
                                        </p:tgtEl>
                                      </p:cBhvr>
                                      <p:to x="100000" y="100000"/>
                                    </p:animScale>
                                    <p:animScale>
                                      <p:cBhvr>
                                        <p:cTn id="99" dur="26">
                                          <p:stCondLst>
                                            <p:cond delay="1808"/>
                                          </p:stCondLst>
                                        </p:cTn>
                                        <p:tgtEl>
                                          <p:spTgt spid="5"/>
                                        </p:tgtEl>
                                      </p:cBhvr>
                                      <p:to x="100000" y="95000"/>
                                    </p:animScale>
                                    <p:animScale>
                                      <p:cBhvr>
                                        <p:cTn id="10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ΠΟΔΟΣΦΑΙΡΟ ΚΑΙ ΛΟΓΟΤΕΧΝΙΑ</a:t>
            </a:r>
            <a:endParaRPr lang="el-GR" dirty="0"/>
          </a:p>
        </p:txBody>
      </p:sp>
      <p:sp>
        <p:nvSpPr>
          <p:cNvPr id="3" name="2 - Θέση περιεχομένου"/>
          <p:cNvSpPr>
            <a:spLocks noGrp="1"/>
          </p:cNvSpPr>
          <p:nvPr>
            <p:ph idx="1"/>
          </p:nvPr>
        </p:nvSpPr>
        <p:spPr/>
        <p:txBody>
          <a:bodyPr>
            <a:normAutofit fontScale="92500" lnSpcReduction="10000"/>
          </a:bodyPr>
          <a:lstStyle/>
          <a:p>
            <a:pPr>
              <a:buNone/>
            </a:pPr>
            <a:r>
              <a:rPr lang="el-GR" dirty="0" smtClean="0"/>
              <a:t>    Πολλά </a:t>
            </a:r>
            <a:r>
              <a:rPr lang="el-GR" dirty="0" smtClean="0"/>
              <a:t>βιβλία γραμμένα σε πεζό </a:t>
            </a:r>
            <a:r>
              <a:rPr lang="el-GR" dirty="0" smtClean="0"/>
              <a:t>λόγο, έχουν </a:t>
            </a:r>
            <a:r>
              <a:rPr lang="el-GR" dirty="0" smtClean="0"/>
              <a:t>ως </a:t>
            </a:r>
            <a:r>
              <a:rPr lang="el-GR" dirty="0" smtClean="0"/>
              <a:t>θέμα </a:t>
            </a:r>
            <a:r>
              <a:rPr lang="el-GR" dirty="0" smtClean="0"/>
              <a:t>τους το </a:t>
            </a:r>
            <a:r>
              <a:rPr lang="el-GR" dirty="0" smtClean="0"/>
              <a:t>ποδόσφαιρο. Άλλα </a:t>
            </a:r>
            <a:r>
              <a:rPr lang="el-GR" dirty="0" smtClean="0"/>
              <a:t>από αυτά είναι </a:t>
            </a:r>
            <a:r>
              <a:rPr lang="el-GR" dirty="0" smtClean="0"/>
              <a:t>λογοτεχνικά, δηλαδή μυθιστορήματα </a:t>
            </a:r>
            <a:r>
              <a:rPr lang="el-GR" dirty="0" smtClean="0"/>
              <a:t>ή </a:t>
            </a:r>
            <a:r>
              <a:rPr lang="el-GR" dirty="0" smtClean="0"/>
              <a:t>διηγήματα, άλλα </a:t>
            </a:r>
            <a:r>
              <a:rPr lang="el-GR" dirty="0" smtClean="0"/>
              <a:t>είναι επιστημονικά και προσπαθούν να προσεγγίσουν το φαινόμενο του ποδοσφαίρου από κοινωνιολογικής και ψυχολογικής άποψης και άλλα είναι σχετικά με την </a:t>
            </a:r>
            <a:r>
              <a:rPr lang="el-GR" dirty="0" smtClean="0"/>
              <a:t>προπονητική </a:t>
            </a:r>
            <a:r>
              <a:rPr lang="el-GR" dirty="0" smtClean="0"/>
              <a:t>και την τεχνική του ποδοσφαίρου.  </a:t>
            </a:r>
          </a:p>
          <a:p>
            <a:pPr>
              <a:buNone/>
            </a:pPr>
            <a:endParaRPr lang="el-GR"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slide(fromBottom)">
                                      <p:cBhvr>
                                        <p:cTn id="2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αστημικό">
  <a:themeElements>
    <a:clrScheme name="Διαστημικό">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Άποψη">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Διαστημικό">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238</TotalTime>
  <Words>736</Words>
  <Application>Microsoft Office PowerPoint</Application>
  <PresentationFormat>Προβολή στην οθόνη (4:3)</PresentationFormat>
  <Paragraphs>63</Paragraphs>
  <Slides>13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Διαστημικό</vt:lpstr>
      <vt:lpstr>ποδοσφαιρο</vt:lpstr>
      <vt:lpstr>Ποδοσφαιρο  και  ζωγραφικη</vt:lpstr>
      <vt:lpstr>ΠΟΔΟΣΦΑΙΡΙΣΤΕΣ ΣΤΗΝ ΠΑΡΑΛΙΑ Πάμπλο Πικάσο (1928) </vt:lpstr>
      <vt:lpstr>ΠΟΔΟΣΦΑΙΡΟ Μίνα παπαθεοδώρου-βαλυράκη</vt:lpstr>
      <vt:lpstr>Ποδοσφαιρο μίνα παπαθεοδώρου-βαλυράκη</vt:lpstr>
      <vt:lpstr>Ποδοσφαιρο  και  τραγουδι</vt:lpstr>
      <vt:lpstr> τραγουδι: “αρχιζει το ματσ”</vt:lpstr>
      <vt:lpstr>ΠΟΙΗΜΑ: “Γηπεδο στο κιερι”</vt:lpstr>
      <vt:lpstr>ΠΟΔΟΣΦΑΙΡΟ ΚΑΙ ΛΟΓΟΤΕΧΝΙΑ</vt:lpstr>
      <vt:lpstr>ΚΕΙΜΕΝΟ:”ΜΙΑ ΘΡΗΣΚΕΙΑ ΧΩΡΙΣ ΑΠΙΣΤΟΥΣ”</vt:lpstr>
      <vt:lpstr>Ταινια: “bend it like bekam”</vt:lpstr>
      <vt:lpstr>τελοσ!</vt:lpstr>
      <vt:lpstr>απο τουσ μαθητεσ: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ποδόσφαιρο</dc:title>
  <dc:creator>Adelaida</dc:creator>
  <cp:lastModifiedBy>Adelaida</cp:lastModifiedBy>
  <cp:revision>25</cp:revision>
  <dcterms:created xsi:type="dcterms:W3CDTF">2016-04-21T19:22:38Z</dcterms:created>
  <dcterms:modified xsi:type="dcterms:W3CDTF">2016-05-09T18:38:40Z</dcterms:modified>
</cp:coreProperties>
</file>